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6" r:id="rId4"/>
  </p:sldMasterIdLst>
  <p:notesMasterIdLst>
    <p:notesMasterId r:id="rId51"/>
  </p:notesMasterIdLst>
  <p:handoutMasterIdLst>
    <p:handoutMasterId r:id="rId52"/>
  </p:handoutMasterIdLst>
  <p:sldIdLst>
    <p:sldId id="269" r:id="rId5"/>
    <p:sldId id="273" r:id="rId6"/>
    <p:sldId id="401" r:id="rId7"/>
    <p:sldId id="286" r:id="rId8"/>
    <p:sldId id="265" r:id="rId9"/>
    <p:sldId id="339" r:id="rId10"/>
    <p:sldId id="305" r:id="rId11"/>
    <p:sldId id="284" r:id="rId12"/>
    <p:sldId id="287" r:id="rId13"/>
    <p:sldId id="382" r:id="rId14"/>
    <p:sldId id="306" r:id="rId15"/>
    <p:sldId id="373" r:id="rId16"/>
    <p:sldId id="378" r:id="rId17"/>
    <p:sldId id="377" r:id="rId18"/>
    <p:sldId id="376" r:id="rId19"/>
    <p:sldId id="379" r:id="rId20"/>
    <p:sldId id="341" r:id="rId21"/>
    <p:sldId id="384" r:id="rId22"/>
    <p:sldId id="385" r:id="rId23"/>
    <p:sldId id="398" r:id="rId24"/>
    <p:sldId id="383" r:id="rId25"/>
    <p:sldId id="387" r:id="rId26"/>
    <p:sldId id="388" r:id="rId27"/>
    <p:sldId id="396" r:id="rId28"/>
    <p:sldId id="394" r:id="rId29"/>
    <p:sldId id="389" r:id="rId30"/>
    <p:sldId id="395" r:id="rId31"/>
    <p:sldId id="397" r:id="rId32"/>
    <p:sldId id="390" r:id="rId33"/>
    <p:sldId id="391" r:id="rId34"/>
    <p:sldId id="399" r:id="rId35"/>
    <p:sldId id="392" r:id="rId36"/>
    <p:sldId id="393" r:id="rId37"/>
    <p:sldId id="351" r:id="rId38"/>
    <p:sldId id="380" r:id="rId39"/>
    <p:sldId id="400" r:id="rId40"/>
    <p:sldId id="342" r:id="rId41"/>
    <p:sldId id="338" r:id="rId42"/>
    <p:sldId id="343" r:id="rId43"/>
    <p:sldId id="321" r:id="rId44"/>
    <p:sldId id="369" r:id="rId45"/>
    <p:sldId id="372" r:id="rId46"/>
    <p:sldId id="325" r:id="rId47"/>
    <p:sldId id="370" r:id="rId48"/>
    <p:sldId id="371" r:id="rId49"/>
    <p:sldId id="326" r:id="rId50"/>
  </p:sldIdLst>
  <p:sldSz cx="9144000" cy="5143500" type="screen16x9"/>
  <p:notesSz cx="6858000" cy="9144000"/>
  <p:defaultTextStyle>
    <a:defPPr>
      <a:defRPr lang="en-US"/>
    </a:defPPr>
    <a:lvl1pPr algn="l" rtl="0" fontAlgn="base">
      <a:spcBef>
        <a:spcPct val="0"/>
      </a:spcBef>
      <a:spcAft>
        <a:spcPct val="0"/>
      </a:spcAft>
      <a:defRPr sz="700" kern="1200">
        <a:solidFill>
          <a:srgbClr val="FFFFFF"/>
        </a:solidFill>
        <a:latin typeface="Gill Sans" charset="0"/>
        <a:ea typeface="ヒラギノ角ゴ ProN W3" charset="0"/>
        <a:cs typeface="ヒラギノ角ゴ ProN W3" charset="0"/>
        <a:sym typeface="Gill Sans" charset="0"/>
      </a:defRPr>
    </a:lvl1pPr>
    <a:lvl2pPr marL="257175" algn="l" rtl="0" fontAlgn="base">
      <a:spcBef>
        <a:spcPct val="0"/>
      </a:spcBef>
      <a:spcAft>
        <a:spcPct val="0"/>
      </a:spcAft>
      <a:defRPr sz="700" kern="1200">
        <a:solidFill>
          <a:srgbClr val="FFFFFF"/>
        </a:solidFill>
        <a:latin typeface="Gill Sans" charset="0"/>
        <a:ea typeface="ヒラギノ角ゴ ProN W3" charset="0"/>
        <a:cs typeface="ヒラギノ角ゴ ProN W3" charset="0"/>
        <a:sym typeface="Gill Sans" charset="0"/>
      </a:defRPr>
    </a:lvl2pPr>
    <a:lvl3pPr marL="514350" algn="l" rtl="0" fontAlgn="base">
      <a:spcBef>
        <a:spcPct val="0"/>
      </a:spcBef>
      <a:spcAft>
        <a:spcPct val="0"/>
      </a:spcAft>
      <a:defRPr sz="700" kern="1200">
        <a:solidFill>
          <a:srgbClr val="FFFFFF"/>
        </a:solidFill>
        <a:latin typeface="Gill Sans" charset="0"/>
        <a:ea typeface="ヒラギノ角ゴ ProN W3" charset="0"/>
        <a:cs typeface="ヒラギノ角ゴ ProN W3" charset="0"/>
        <a:sym typeface="Gill Sans" charset="0"/>
      </a:defRPr>
    </a:lvl3pPr>
    <a:lvl4pPr marL="771525" algn="l" rtl="0" fontAlgn="base">
      <a:spcBef>
        <a:spcPct val="0"/>
      </a:spcBef>
      <a:spcAft>
        <a:spcPct val="0"/>
      </a:spcAft>
      <a:defRPr sz="700" kern="1200">
        <a:solidFill>
          <a:srgbClr val="FFFFFF"/>
        </a:solidFill>
        <a:latin typeface="Gill Sans" charset="0"/>
        <a:ea typeface="ヒラギノ角ゴ ProN W3" charset="0"/>
        <a:cs typeface="ヒラギノ角ゴ ProN W3" charset="0"/>
        <a:sym typeface="Gill Sans" charset="0"/>
      </a:defRPr>
    </a:lvl4pPr>
    <a:lvl5pPr marL="1028700" algn="l" rtl="0" fontAlgn="base">
      <a:spcBef>
        <a:spcPct val="0"/>
      </a:spcBef>
      <a:spcAft>
        <a:spcPct val="0"/>
      </a:spcAft>
      <a:defRPr sz="700" kern="1200">
        <a:solidFill>
          <a:srgbClr val="FFFFFF"/>
        </a:solidFill>
        <a:latin typeface="Gill Sans" charset="0"/>
        <a:ea typeface="ヒラギノ角ゴ ProN W3" charset="0"/>
        <a:cs typeface="ヒラギノ角ゴ ProN W3" charset="0"/>
        <a:sym typeface="Gill Sans" charset="0"/>
      </a:defRPr>
    </a:lvl5pPr>
    <a:lvl6pPr marL="1285875" algn="l" defTabSz="257175" rtl="0" eaLnBrk="1" latinLnBrk="0" hangingPunct="1">
      <a:defRPr sz="700" kern="1200">
        <a:solidFill>
          <a:srgbClr val="FFFFFF"/>
        </a:solidFill>
        <a:latin typeface="Gill Sans" charset="0"/>
        <a:ea typeface="ヒラギノ角ゴ ProN W3" charset="0"/>
        <a:cs typeface="ヒラギノ角ゴ ProN W3" charset="0"/>
        <a:sym typeface="Gill Sans" charset="0"/>
      </a:defRPr>
    </a:lvl6pPr>
    <a:lvl7pPr marL="1543050" algn="l" defTabSz="257175" rtl="0" eaLnBrk="1" latinLnBrk="0" hangingPunct="1">
      <a:defRPr sz="700" kern="1200">
        <a:solidFill>
          <a:srgbClr val="FFFFFF"/>
        </a:solidFill>
        <a:latin typeface="Gill Sans" charset="0"/>
        <a:ea typeface="ヒラギノ角ゴ ProN W3" charset="0"/>
        <a:cs typeface="ヒラギノ角ゴ ProN W3" charset="0"/>
        <a:sym typeface="Gill Sans" charset="0"/>
      </a:defRPr>
    </a:lvl7pPr>
    <a:lvl8pPr marL="1800225" algn="l" defTabSz="257175" rtl="0" eaLnBrk="1" latinLnBrk="0" hangingPunct="1">
      <a:defRPr sz="700" kern="1200">
        <a:solidFill>
          <a:srgbClr val="FFFFFF"/>
        </a:solidFill>
        <a:latin typeface="Gill Sans" charset="0"/>
        <a:ea typeface="ヒラギノ角ゴ ProN W3" charset="0"/>
        <a:cs typeface="ヒラギノ角ゴ ProN W3" charset="0"/>
        <a:sym typeface="Gill Sans" charset="0"/>
      </a:defRPr>
    </a:lvl8pPr>
    <a:lvl9pPr marL="2057400" algn="l" defTabSz="257175" rtl="0" eaLnBrk="1" latinLnBrk="0" hangingPunct="1">
      <a:defRPr sz="700" kern="1200">
        <a:solidFill>
          <a:srgbClr val="FFFFFF"/>
        </a:solidFill>
        <a:latin typeface="Gill Sans" charset="0"/>
        <a:ea typeface="ヒラギノ角ゴ ProN W3" charset="0"/>
        <a:cs typeface="ヒラギノ角ゴ ProN W3" charset="0"/>
        <a:sym typeface="Gill Sans" charset="0"/>
      </a:defRPr>
    </a:lvl9pPr>
  </p:defaultTextStyle>
  <p:extLst>
    <p:ext uri="{521415D9-36F7-43E2-AB2F-B90AF26B5E84}">
      <p14:sectionLst xmlns:p14="http://schemas.microsoft.com/office/powerpoint/2010/main">
        <p14:section name="Introduction" id="{900E180C-F105-4EDD-A991-356BE890658F}">
          <p14:sldIdLst>
            <p14:sldId id="269"/>
            <p14:sldId id="273"/>
            <p14:sldId id="401"/>
            <p14:sldId id="286"/>
            <p14:sldId id="265"/>
            <p14:sldId id="339"/>
          </p14:sldIdLst>
        </p14:section>
        <p14:section name="Why MVVM" id="{9B5DC039-0273-4B0A-9B10-480DF6D9FD10}">
          <p14:sldIdLst>
            <p14:sldId id="305"/>
            <p14:sldId id="284"/>
            <p14:sldId id="287"/>
            <p14:sldId id="382"/>
          </p14:sldIdLst>
        </p14:section>
        <p14:section name="High Level View" id="{68172090-C506-43E1-9111-D2A760583F09}">
          <p14:sldIdLst>
            <p14:sldId id="306"/>
            <p14:sldId id="373"/>
            <p14:sldId id="378"/>
            <p14:sldId id="377"/>
            <p14:sldId id="376"/>
            <p14:sldId id="379"/>
          </p14:sldIdLst>
        </p14:section>
        <p14:section name="Core Concepts" id="{49857268-453F-42B3-8E9C-DA1534ADB2D6}">
          <p14:sldIdLst>
            <p14:sldId id="341"/>
            <p14:sldId id="384"/>
            <p14:sldId id="385"/>
            <p14:sldId id="398"/>
            <p14:sldId id="383"/>
            <p14:sldId id="387"/>
            <p14:sldId id="388"/>
            <p14:sldId id="396"/>
            <p14:sldId id="394"/>
            <p14:sldId id="389"/>
            <p14:sldId id="395"/>
            <p14:sldId id="397"/>
            <p14:sldId id="390"/>
            <p14:sldId id="391"/>
            <p14:sldId id="399"/>
            <p14:sldId id="392"/>
            <p14:sldId id="393"/>
          </p14:sldIdLst>
        </p14:section>
        <p14:section name="Solution Structure" id="{BF1E1594-5B6C-4DA3-8B35-77599E46203B}">
          <p14:sldIdLst>
            <p14:sldId id="351"/>
            <p14:sldId id="380"/>
            <p14:sldId id="400"/>
          </p14:sldIdLst>
        </p14:section>
        <p14:section name="Maintainability" id="{AD5E7EA7-A0C0-48C0-98D3-2527D82560D8}">
          <p14:sldIdLst>
            <p14:sldId id="342"/>
            <p14:sldId id="338"/>
          </p14:sldIdLst>
        </p14:section>
        <p14:section name="Frameworks / Toolkits" id="{988AA84A-F7DF-4854-9F6B-B0E27383ED28}">
          <p14:sldIdLst>
            <p14:sldId id="343"/>
          </p14:sldIdLst>
        </p14:section>
        <p14:section name="Closing" id="{DEC48B76-933C-4983-AC96-FA8E18B74DD4}">
          <p14:sldIdLst>
            <p14:sldId id="321"/>
            <p14:sldId id="369"/>
            <p14:sldId id="372"/>
            <p14:sldId id="325"/>
            <p14:sldId id="370"/>
            <p14:sldId id="371"/>
            <p14:sldId id="326"/>
          </p14:sldIdLst>
        </p14:section>
      </p14:sectionLst>
    </p:ext>
    <p:ext uri="{EFAFB233-063F-42B5-8137-9DF3F51BA10A}">
      <p15:sldGuideLst xmlns:p15="http://schemas.microsoft.com/office/powerpoint/2012/main" xmlns="">
        <p15:guide id="1" orient="horz" pos="1620">
          <p15:clr>
            <a:srgbClr val="A4A3A4"/>
          </p15:clr>
        </p15:guide>
        <p15:guide id="2" pos="2880">
          <p15:clr>
            <a:srgbClr val="A4A3A4"/>
          </p15:clr>
        </p15:guide>
        <p15:guide id="3" orient="horz" pos="84">
          <p15:clr>
            <a:srgbClr val="A4A3A4"/>
          </p15:clr>
        </p15:guide>
        <p15:guide id="4" pos="384">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CD33"/>
    <a:srgbClr val="4A93D5"/>
    <a:srgbClr val="EC4221"/>
    <a:srgbClr val="DEB214"/>
    <a:srgbClr val="87CD33"/>
    <a:srgbClr val="B43B26"/>
    <a:srgbClr val="98FF43"/>
    <a:srgbClr val="186A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81" autoAdjust="0"/>
    <p:restoredTop sz="86080" autoAdjust="0"/>
  </p:normalViewPr>
  <p:slideViewPr>
    <p:cSldViewPr>
      <p:cViewPr>
        <p:scale>
          <a:sx n="115" d="100"/>
          <a:sy n="115" d="100"/>
        </p:scale>
        <p:origin x="-900" y="-72"/>
      </p:cViewPr>
      <p:guideLst>
        <p:guide orient="horz" pos="1620"/>
        <p:guide orient="horz" pos="84"/>
        <p:guide pos="2880"/>
        <p:guide pos="384"/>
      </p:guideLst>
    </p:cSldViewPr>
  </p:slideViewPr>
  <p:outlineViewPr>
    <p:cViewPr>
      <p:scale>
        <a:sx n="33" d="100"/>
        <a:sy n="33" d="100"/>
      </p:scale>
      <p:origin x="0" y="1888"/>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71" d="100"/>
          <a:sy n="71" d="100"/>
        </p:scale>
        <p:origin x="-3222"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503B3EF-06EE-4B46-8216-F2BA0B7179F3}" type="datetimeFigureOut">
              <a:rPr lang="en-US" smtClean="0"/>
              <a:t>4/19/2013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8FAC515-9AE8-094E-BEAD-C0C60FD6747E}" type="slidenum">
              <a:rPr lang="en-US" smtClean="0"/>
              <a:t>‹#›</a:t>
            </a:fld>
            <a:endParaRPr lang="en-US"/>
          </a:p>
        </p:txBody>
      </p:sp>
    </p:spTree>
    <p:extLst>
      <p:ext uri="{BB962C8B-B14F-4D97-AF65-F5344CB8AC3E}">
        <p14:creationId xmlns:p14="http://schemas.microsoft.com/office/powerpoint/2010/main" val="13332962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31A9A08-5CDD-D944-859E-CE7CEB8719D2}" type="datetimeFigureOut">
              <a:rPr lang="en-US" smtClean="0"/>
              <a:t>4/19/2013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72920F4-478E-B947-B40F-4A7E6D33BC5F}" type="slidenum">
              <a:rPr lang="en-US" smtClean="0"/>
              <a:t>‹#›</a:t>
            </a:fld>
            <a:endParaRPr lang="en-US"/>
          </a:p>
        </p:txBody>
      </p:sp>
    </p:spTree>
    <p:extLst>
      <p:ext uri="{BB962C8B-B14F-4D97-AF65-F5344CB8AC3E}">
        <p14:creationId xmlns:p14="http://schemas.microsoft.com/office/powerpoint/2010/main" val="196144288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People new to the MVVM pattern. If you are a hardened </a:t>
            </a:r>
            <a:r>
              <a:rPr lang="en-ZA" dirty="0" err="1" smtClean="0"/>
              <a:t>MVVM’er</a:t>
            </a:r>
            <a:r>
              <a:rPr lang="en-ZA" dirty="0" smtClean="0"/>
              <a:t>, this session is probably not for you.</a:t>
            </a:r>
          </a:p>
          <a:p>
            <a:endParaRPr lang="en-ZA" dirty="0" smtClean="0"/>
          </a:p>
          <a:p>
            <a:r>
              <a:rPr lang="en-ZA" dirty="0" smtClean="0"/>
              <a:t>WPF</a:t>
            </a:r>
          </a:p>
          <a:p>
            <a:r>
              <a:rPr lang="en-ZA" dirty="0" smtClean="0"/>
              <a:t>Silverlight</a:t>
            </a:r>
          </a:p>
          <a:p>
            <a:r>
              <a:rPr lang="en-ZA" dirty="0" err="1" smtClean="0"/>
              <a:t>WinRT</a:t>
            </a:r>
            <a:endParaRPr lang="en-ZA" dirty="0" smtClean="0"/>
          </a:p>
          <a:p>
            <a:r>
              <a:rPr lang="en-ZA" dirty="0" smtClean="0"/>
              <a:t>HTML?</a:t>
            </a:r>
          </a:p>
          <a:p>
            <a:endParaRPr lang="en-ZA" dirty="0"/>
          </a:p>
        </p:txBody>
      </p:sp>
      <p:sp>
        <p:nvSpPr>
          <p:cNvPr id="4" name="Slide Number Placeholder 3"/>
          <p:cNvSpPr>
            <a:spLocks noGrp="1"/>
          </p:cNvSpPr>
          <p:nvPr>
            <p:ph type="sldNum" sz="quarter" idx="10"/>
          </p:nvPr>
        </p:nvSpPr>
        <p:spPr/>
        <p:txBody>
          <a:bodyPr/>
          <a:lstStyle/>
          <a:p>
            <a:fld id="{572920F4-478E-B947-B40F-4A7E6D33BC5F}" type="slidenum">
              <a:rPr lang="en-US" smtClean="0"/>
              <a:t>4</a:t>
            </a:fld>
            <a:endParaRPr lang="en-US"/>
          </a:p>
        </p:txBody>
      </p:sp>
    </p:spTree>
    <p:extLst>
      <p:ext uri="{BB962C8B-B14F-4D97-AF65-F5344CB8AC3E}">
        <p14:creationId xmlns:p14="http://schemas.microsoft.com/office/powerpoint/2010/main" val="27124645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572920F4-478E-B947-B40F-4A7E6D33BC5F}" type="slidenum">
              <a:rPr lang="en-US" smtClean="0"/>
              <a:t>16</a:t>
            </a:fld>
            <a:endParaRPr lang="en-US"/>
          </a:p>
        </p:txBody>
      </p:sp>
    </p:spTree>
    <p:extLst>
      <p:ext uri="{BB962C8B-B14F-4D97-AF65-F5344CB8AC3E}">
        <p14:creationId xmlns:p14="http://schemas.microsoft.com/office/powerpoint/2010/main" val="1488423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572920F4-478E-B947-B40F-4A7E6D33BC5F}" type="slidenum">
              <a:rPr lang="en-US" smtClean="0"/>
              <a:t>17</a:t>
            </a:fld>
            <a:endParaRPr lang="en-US"/>
          </a:p>
        </p:txBody>
      </p:sp>
    </p:spTree>
    <p:extLst>
      <p:ext uri="{BB962C8B-B14F-4D97-AF65-F5344CB8AC3E}">
        <p14:creationId xmlns:p14="http://schemas.microsoft.com/office/powerpoint/2010/main" val="1488423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buSzPct val="50000"/>
              <a:buBlip>
                <a:blip r:embed="rId3"/>
              </a:buBlip>
            </a:pPr>
            <a:r>
              <a:rPr lang="en-US" dirty="0" smtClean="0">
                <a:solidFill>
                  <a:srgbClr val="FFFFFF"/>
                </a:solidFill>
              </a:rPr>
              <a:t>Data Binding</a:t>
            </a:r>
          </a:p>
          <a:p>
            <a:pPr lvl="1">
              <a:spcBef>
                <a:spcPct val="0"/>
              </a:spcBef>
              <a:buSzPct val="50000"/>
              <a:buBlip>
                <a:blip r:embed="rId3"/>
              </a:buBlip>
            </a:pPr>
            <a:r>
              <a:rPr lang="en-US" dirty="0" err="1" smtClean="0">
                <a:solidFill>
                  <a:srgbClr val="FFFFFF"/>
                </a:solidFill>
              </a:rPr>
              <a:t>DataContext</a:t>
            </a:r>
            <a:r>
              <a:rPr lang="en-US" dirty="0" smtClean="0">
                <a:solidFill>
                  <a:srgbClr val="FFFFFF"/>
                </a:solidFill>
              </a:rPr>
              <a:t> / Binding</a:t>
            </a:r>
          </a:p>
          <a:p>
            <a:pPr lvl="1">
              <a:spcBef>
                <a:spcPct val="0"/>
              </a:spcBef>
              <a:buSzPct val="50000"/>
              <a:buBlip>
                <a:blip r:embed="rId3"/>
              </a:buBlip>
            </a:pPr>
            <a:r>
              <a:rPr lang="en-US" dirty="0" err="1" smtClean="0">
                <a:solidFill>
                  <a:srgbClr val="FFFFFF"/>
                </a:solidFill>
              </a:rPr>
              <a:t>INotifyPropertyChanged</a:t>
            </a:r>
            <a:endParaRPr lang="en-US" dirty="0" smtClean="0">
              <a:solidFill>
                <a:srgbClr val="FFFFFF"/>
              </a:solidFill>
            </a:endParaRPr>
          </a:p>
          <a:p>
            <a:pPr lvl="1">
              <a:spcBef>
                <a:spcPct val="0"/>
              </a:spcBef>
              <a:buSzPct val="50000"/>
              <a:buBlip>
                <a:blip r:embed="rId3"/>
              </a:buBlip>
            </a:pPr>
            <a:r>
              <a:rPr lang="en-US" dirty="0" err="1" smtClean="0">
                <a:solidFill>
                  <a:srgbClr val="FFFFFF"/>
                </a:solidFill>
              </a:rPr>
              <a:t>ObservableCollection</a:t>
            </a:r>
            <a:endParaRPr lang="en-US" dirty="0" smtClean="0">
              <a:solidFill>
                <a:srgbClr val="FFFFFF"/>
              </a:solidFill>
            </a:endParaRPr>
          </a:p>
          <a:p>
            <a:pPr marL="305395" lvl="1" indent="0">
              <a:spcBef>
                <a:spcPct val="0"/>
              </a:spcBef>
              <a:buSzPct val="50000"/>
              <a:buNone/>
            </a:pPr>
            <a:endParaRPr lang="en-US" dirty="0" smtClean="0">
              <a:solidFill>
                <a:srgbClr val="FFFFFF"/>
              </a:solidFill>
            </a:endParaRPr>
          </a:p>
          <a:p>
            <a:pPr>
              <a:spcBef>
                <a:spcPct val="0"/>
              </a:spcBef>
              <a:buSzPct val="50000"/>
              <a:buBlip>
                <a:blip r:embed="rId3"/>
              </a:buBlip>
            </a:pPr>
            <a:r>
              <a:rPr lang="en-US" dirty="0" smtClean="0">
                <a:solidFill>
                  <a:srgbClr val="FFFFFF"/>
                </a:solidFill>
              </a:rPr>
              <a:t>Commands</a:t>
            </a:r>
          </a:p>
          <a:p>
            <a:pPr lvl="1">
              <a:spcBef>
                <a:spcPct val="0"/>
              </a:spcBef>
              <a:buSzPct val="50000"/>
              <a:buBlip>
                <a:blip r:embed="rId3"/>
              </a:buBlip>
            </a:pPr>
            <a:r>
              <a:rPr lang="en-US" dirty="0" err="1" smtClean="0">
                <a:solidFill>
                  <a:srgbClr val="FFFFFF"/>
                </a:solidFill>
              </a:rPr>
              <a:t>ICommand</a:t>
            </a:r>
            <a:endParaRPr lang="en-US" dirty="0" smtClean="0">
              <a:solidFill>
                <a:srgbClr val="FFFFFF"/>
              </a:solidFill>
            </a:endParaRPr>
          </a:p>
          <a:p>
            <a:pPr>
              <a:spcBef>
                <a:spcPct val="0"/>
              </a:spcBef>
              <a:buSzPct val="50000"/>
              <a:buBlip>
                <a:blip r:embed="rId3"/>
              </a:buBlip>
            </a:pPr>
            <a:endParaRPr lang="en-US" dirty="0" smtClean="0">
              <a:solidFill>
                <a:srgbClr val="FFFFFF"/>
              </a:solidFill>
            </a:endParaRPr>
          </a:p>
          <a:p>
            <a:pPr>
              <a:spcBef>
                <a:spcPct val="0"/>
              </a:spcBef>
              <a:buSzPct val="50000"/>
              <a:buBlip>
                <a:blip r:embed="rId3"/>
              </a:buBlip>
            </a:pPr>
            <a:r>
              <a:rPr lang="en-US" dirty="0" smtClean="0">
                <a:solidFill>
                  <a:srgbClr val="FFFFFF"/>
                </a:solidFill>
              </a:rPr>
              <a:t>Behaviours</a:t>
            </a:r>
          </a:p>
          <a:p>
            <a:pPr lvl="1">
              <a:spcBef>
                <a:spcPct val="0"/>
              </a:spcBef>
              <a:buSzPct val="50000"/>
              <a:buBlip>
                <a:blip r:embed="rId3"/>
              </a:buBlip>
            </a:pPr>
            <a:r>
              <a:rPr lang="en-US" dirty="0" smtClean="0">
                <a:solidFill>
                  <a:srgbClr val="FFFFFF"/>
                </a:solidFill>
              </a:rPr>
              <a:t>Attached Properties</a:t>
            </a:r>
          </a:p>
          <a:p>
            <a:pPr lvl="1">
              <a:spcBef>
                <a:spcPct val="0"/>
              </a:spcBef>
              <a:buSzPct val="50000"/>
              <a:buBlip>
                <a:blip r:embed="rId3"/>
              </a:buBlip>
            </a:pPr>
            <a:r>
              <a:rPr lang="en-US" dirty="0" smtClean="0">
                <a:solidFill>
                  <a:srgbClr val="FFFFFF"/>
                </a:solidFill>
              </a:rPr>
              <a:t>Attached Behaviours</a:t>
            </a:r>
          </a:p>
          <a:p>
            <a:pPr>
              <a:spcBef>
                <a:spcPct val="0"/>
              </a:spcBef>
              <a:buSzPct val="50000"/>
              <a:buBlip>
                <a:blip r:embed="rId3"/>
              </a:buBlip>
            </a:pPr>
            <a:r>
              <a:rPr lang="en-US" dirty="0" smtClean="0">
                <a:solidFill>
                  <a:srgbClr val="FFFFFF"/>
                </a:solidFill>
              </a:rPr>
              <a:t>Converters</a:t>
            </a:r>
          </a:p>
          <a:p>
            <a:pPr lvl="1">
              <a:spcBef>
                <a:spcPct val="0"/>
              </a:spcBef>
              <a:buSzPct val="50000"/>
              <a:buBlip>
                <a:blip r:embed="rId3"/>
              </a:buBlip>
            </a:pPr>
            <a:r>
              <a:rPr lang="en-US" dirty="0" err="1" smtClean="0">
                <a:solidFill>
                  <a:srgbClr val="FFFFFF"/>
                </a:solidFill>
              </a:rPr>
              <a:t>IValueConverter</a:t>
            </a:r>
            <a:endParaRPr lang="en-US" dirty="0" smtClean="0">
              <a:solidFill>
                <a:srgbClr val="FFFFFF"/>
              </a:solidFill>
            </a:endParaRPr>
          </a:p>
          <a:p>
            <a:pPr lvl="1">
              <a:spcBef>
                <a:spcPct val="0"/>
              </a:spcBef>
              <a:buSzPct val="50000"/>
              <a:buBlip>
                <a:blip r:embed="rId3"/>
              </a:buBlip>
            </a:pPr>
            <a:r>
              <a:rPr lang="en-US" dirty="0" err="1" smtClean="0">
                <a:solidFill>
                  <a:srgbClr val="FFFFFF"/>
                </a:solidFill>
              </a:rPr>
              <a:t>MarkupExtension</a:t>
            </a:r>
            <a:endParaRPr lang="en-US" dirty="0" smtClean="0">
              <a:solidFill>
                <a:srgbClr val="FFFFFF"/>
              </a:solidFill>
            </a:endParaRPr>
          </a:p>
          <a:p>
            <a:pPr marL="44648" indent="0">
              <a:buSzPct val="50000"/>
              <a:buNone/>
            </a:pPr>
            <a:endParaRPr lang="en-ZA" dirty="0" smtClean="0"/>
          </a:p>
          <a:p>
            <a:endParaRPr lang="en-ZA" dirty="0"/>
          </a:p>
        </p:txBody>
      </p:sp>
      <p:sp>
        <p:nvSpPr>
          <p:cNvPr id="4" name="Slide Number Placeholder 3"/>
          <p:cNvSpPr>
            <a:spLocks noGrp="1"/>
          </p:cNvSpPr>
          <p:nvPr>
            <p:ph type="sldNum" sz="quarter" idx="10"/>
          </p:nvPr>
        </p:nvSpPr>
        <p:spPr/>
        <p:txBody>
          <a:bodyPr/>
          <a:lstStyle/>
          <a:p>
            <a:fld id="{572920F4-478E-B947-B40F-4A7E6D33BC5F}" type="slidenum">
              <a:rPr lang="en-US" smtClean="0"/>
              <a:t>18</a:t>
            </a:fld>
            <a:endParaRPr lang="en-US"/>
          </a:p>
        </p:txBody>
      </p:sp>
    </p:spTree>
    <p:extLst>
      <p:ext uri="{BB962C8B-B14F-4D97-AF65-F5344CB8AC3E}">
        <p14:creationId xmlns:p14="http://schemas.microsoft.com/office/powerpoint/2010/main" val="1650770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buSzPct val="50000"/>
              <a:buBlip>
                <a:blip r:embed="rId3"/>
              </a:buBlip>
            </a:pPr>
            <a:r>
              <a:rPr lang="en-US" dirty="0" smtClean="0">
                <a:solidFill>
                  <a:srgbClr val="FFFFFF"/>
                </a:solidFill>
              </a:rPr>
              <a:t>Data Binding</a:t>
            </a:r>
          </a:p>
          <a:p>
            <a:pPr lvl="1">
              <a:spcBef>
                <a:spcPct val="0"/>
              </a:spcBef>
              <a:buSzPct val="50000"/>
              <a:buBlip>
                <a:blip r:embed="rId3"/>
              </a:buBlip>
            </a:pPr>
            <a:r>
              <a:rPr lang="en-US" dirty="0" err="1" smtClean="0">
                <a:solidFill>
                  <a:srgbClr val="FFFFFF"/>
                </a:solidFill>
              </a:rPr>
              <a:t>DataContext</a:t>
            </a:r>
            <a:r>
              <a:rPr lang="en-US" dirty="0" smtClean="0">
                <a:solidFill>
                  <a:srgbClr val="FFFFFF"/>
                </a:solidFill>
              </a:rPr>
              <a:t> / Binding</a:t>
            </a:r>
          </a:p>
          <a:p>
            <a:pPr lvl="1">
              <a:spcBef>
                <a:spcPct val="0"/>
              </a:spcBef>
              <a:buSzPct val="50000"/>
              <a:buBlip>
                <a:blip r:embed="rId3"/>
              </a:buBlip>
            </a:pPr>
            <a:r>
              <a:rPr lang="en-US" dirty="0" err="1" smtClean="0">
                <a:solidFill>
                  <a:srgbClr val="FFFFFF"/>
                </a:solidFill>
              </a:rPr>
              <a:t>INotifyPropertyChanged</a:t>
            </a:r>
            <a:endParaRPr lang="en-US" dirty="0" smtClean="0">
              <a:solidFill>
                <a:srgbClr val="FFFFFF"/>
              </a:solidFill>
            </a:endParaRPr>
          </a:p>
          <a:p>
            <a:pPr lvl="1">
              <a:spcBef>
                <a:spcPct val="0"/>
              </a:spcBef>
              <a:buSzPct val="50000"/>
              <a:buBlip>
                <a:blip r:embed="rId3"/>
              </a:buBlip>
            </a:pPr>
            <a:r>
              <a:rPr lang="en-US" dirty="0" err="1" smtClean="0">
                <a:solidFill>
                  <a:srgbClr val="FFFFFF"/>
                </a:solidFill>
              </a:rPr>
              <a:t>ObservableCollection</a:t>
            </a:r>
            <a:endParaRPr lang="en-US" dirty="0" smtClean="0">
              <a:solidFill>
                <a:srgbClr val="FFFFFF"/>
              </a:solidFill>
            </a:endParaRPr>
          </a:p>
          <a:p>
            <a:pPr marL="305395" lvl="1" indent="0">
              <a:spcBef>
                <a:spcPct val="0"/>
              </a:spcBef>
              <a:buSzPct val="50000"/>
              <a:buNone/>
            </a:pPr>
            <a:endParaRPr lang="en-US" dirty="0" smtClean="0">
              <a:solidFill>
                <a:srgbClr val="FFFFFF"/>
              </a:solidFill>
            </a:endParaRPr>
          </a:p>
          <a:p>
            <a:pPr>
              <a:spcBef>
                <a:spcPct val="0"/>
              </a:spcBef>
              <a:buSzPct val="50000"/>
              <a:buBlip>
                <a:blip r:embed="rId3"/>
              </a:buBlip>
            </a:pPr>
            <a:r>
              <a:rPr lang="en-US" dirty="0" smtClean="0">
                <a:solidFill>
                  <a:srgbClr val="FFFFFF"/>
                </a:solidFill>
              </a:rPr>
              <a:t>Commands</a:t>
            </a:r>
          </a:p>
          <a:p>
            <a:pPr lvl="1">
              <a:spcBef>
                <a:spcPct val="0"/>
              </a:spcBef>
              <a:buSzPct val="50000"/>
              <a:buBlip>
                <a:blip r:embed="rId3"/>
              </a:buBlip>
            </a:pPr>
            <a:r>
              <a:rPr lang="en-US" dirty="0" err="1" smtClean="0">
                <a:solidFill>
                  <a:srgbClr val="FFFFFF"/>
                </a:solidFill>
              </a:rPr>
              <a:t>ICommand</a:t>
            </a:r>
            <a:endParaRPr lang="en-US" dirty="0" smtClean="0">
              <a:solidFill>
                <a:srgbClr val="FFFFFF"/>
              </a:solidFill>
            </a:endParaRPr>
          </a:p>
          <a:p>
            <a:pPr>
              <a:spcBef>
                <a:spcPct val="0"/>
              </a:spcBef>
              <a:buSzPct val="50000"/>
              <a:buBlip>
                <a:blip r:embed="rId3"/>
              </a:buBlip>
            </a:pPr>
            <a:endParaRPr lang="en-US" dirty="0" smtClean="0">
              <a:solidFill>
                <a:srgbClr val="FFFFFF"/>
              </a:solidFill>
            </a:endParaRPr>
          </a:p>
          <a:p>
            <a:pPr>
              <a:spcBef>
                <a:spcPct val="0"/>
              </a:spcBef>
              <a:buSzPct val="50000"/>
              <a:buBlip>
                <a:blip r:embed="rId3"/>
              </a:buBlip>
            </a:pPr>
            <a:r>
              <a:rPr lang="en-US" dirty="0" smtClean="0">
                <a:solidFill>
                  <a:srgbClr val="FFFFFF"/>
                </a:solidFill>
              </a:rPr>
              <a:t>Behaviours</a:t>
            </a:r>
          </a:p>
          <a:p>
            <a:pPr lvl="1">
              <a:spcBef>
                <a:spcPct val="0"/>
              </a:spcBef>
              <a:buSzPct val="50000"/>
              <a:buBlip>
                <a:blip r:embed="rId3"/>
              </a:buBlip>
            </a:pPr>
            <a:r>
              <a:rPr lang="en-US" dirty="0" smtClean="0">
                <a:solidFill>
                  <a:srgbClr val="FFFFFF"/>
                </a:solidFill>
              </a:rPr>
              <a:t>Attached Properties</a:t>
            </a:r>
          </a:p>
          <a:p>
            <a:pPr lvl="1">
              <a:spcBef>
                <a:spcPct val="0"/>
              </a:spcBef>
              <a:buSzPct val="50000"/>
              <a:buBlip>
                <a:blip r:embed="rId3"/>
              </a:buBlip>
            </a:pPr>
            <a:r>
              <a:rPr lang="en-US" dirty="0" smtClean="0">
                <a:solidFill>
                  <a:srgbClr val="FFFFFF"/>
                </a:solidFill>
              </a:rPr>
              <a:t>Attached Behaviours</a:t>
            </a:r>
          </a:p>
          <a:p>
            <a:pPr>
              <a:spcBef>
                <a:spcPct val="0"/>
              </a:spcBef>
              <a:buSzPct val="50000"/>
              <a:buBlip>
                <a:blip r:embed="rId3"/>
              </a:buBlip>
            </a:pPr>
            <a:r>
              <a:rPr lang="en-US" dirty="0" smtClean="0">
                <a:solidFill>
                  <a:srgbClr val="FFFFFF"/>
                </a:solidFill>
              </a:rPr>
              <a:t>Converters</a:t>
            </a:r>
          </a:p>
          <a:p>
            <a:pPr lvl="1">
              <a:spcBef>
                <a:spcPct val="0"/>
              </a:spcBef>
              <a:buSzPct val="50000"/>
              <a:buBlip>
                <a:blip r:embed="rId3"/>
              </a:buBlip>
            </a:pPr>
            <a:r>
              <a:rPr lang="en-US" dirty="0" err="1" smtClean="0">
                <a:solidFill>
                  <a:srgbClr val="FFFFFF"/>
                </a:solidFill>
              </a:rPr>
              <a:t>IValueConverter</a:t>
            </a:r>
            <a:endParaRPr lang="en-US" dirty="0" smtClean="0">
              <a:solidFill>
                <a:srgbClr val="FFFFFF"/>
              </a:solidFill>
            </a:endParaRPr>
          </a:p>
          <a:p>
            <a:pPr lvl="1">
              <a:spcBef>
                <a:spcPct val="0"/>
              </a:spcBef>
              <a:buSzPct val="50000"/>
              <a:buBlip>
                <a:blip r:embed="rId3"/>
              </a:buBlip>
            </a:pPr>
            <a:r>
              <a:rPr lang="en-US" dirty="0" err="1" smtClean="0">
                <a:solidFill>
                  <a:srgbClr val="FFFFFF"/>
                </a:solidFill>
              </a:rPr>
              <a:t>MarkupExtension</a:t>
            </a:r>
            <a:endParaRPr lang="en-US" dirty="0" smtClean="0">
              <a:solidFill>
                <a:srgbClr val="FFFFFF"/>
              </a:solidFill>
            </a:endParaRPr>
          </a:p>
          <a:p>
            <a:pPr marL="44648" indent="0">
              <a:buSzPct val="50000"/>
              <a:buNone/>
            </a:pPr>
            <a:endParaRPr lang="en-ZA" dirty="0" smtClean="0"/>
          </a:p>
          <a:p>
            <a:endParaRPr lang="en-ZA" dirty="0"/>
          </a:p>
        </p:txBody>
      </p:sp>
      <p:sp>
        <p:nvSpPr>
          <p:cNvPr id="4" name="Slide Number Placeholder 3"/>
          <p:cNvSpPr>
            <a:spLocks noGrp="1"/>
          </p:cNvSpPr>
          <p:nvPr>
            <p:ph type="sldNum" sz="quarter" idx="10"/>
          </p:nvPr>
        </p:nvSpPr>
        <p:spPr/>
        <p:txBody>
          <a:bodyPr/>
          <a:lstStyle/>
          <a:p>
            <a:fld id="{572920F4-478E-B947-B40F-4A7E6D33BC5F}" type="slidenum">
              <a:rPr lang="en-US" smtClean="0"/>
              <a:t>19</a:t>
            </a:fld>
            <a:endParaRPr lang="en-US"/>
          </a:p>
        </p:txBody>
      </p:sp>
    </p:spTree>
    <p:extLst>
      <p:ext uri="{BB962C8B-B14F-4D97-AF65-F5344CB8AC3E}">
        <p14:creationId xmlns:p14="http://schemas.microsoft.com/office/powerpoint/2010/main" val="16507709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572920F4-478E-B947-B40F-4A7E6D33BC5F}" type="slidenum">
              <a:rPr lang="en-US" smtClean="0"/>
              <a:t>20</a:t>
            </a:fld>
            <a:endParaRPr lang="en-US"/>
          </a:p>
        </p:txBody>
      </p:sp>
    </p:spTree>
    <p:extLst>
      <p:ext uri="{BB962C8B-B14F-4D97-AF65-F5344CB8AC3E}">
        <p14:creationId xmlns:p14="http://schemas.microsoft.com/office/powerpoint/2010/main" val="14884234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buSzPct val="50000"/>
              <a:buBlip>
                <a:blip r:embed="rId3"/>
              </a:buBlip>
            </a:pPr>
            <a:r>
              <a:rPr lang="en-US" dirty="0" smtClean="0">
                <a:solidFill>
                  <a:srgbClr val="FFFFFF"/>
                </a:solidFill>
              </a:rPr>
              <a:t>Data Binding</a:t>
            </a:r>
          </a:p>
          <a:p>
            <a:pPr lvl="1">
              <a:spcBef>
                <a:spcPct val="0"/>
              </a:spcBef>
              <a:buSzPct val="50000"/>
              <a:buBlip>
                <a:blip r:embed="rId3"/>
              </a:buBlip>
            </a:pPr>
            <a:r>
              <a:rPr lang="en-US" dirty="0" err="1" smtClean="0">
                <a:solidFill>
                  <a:srgbClr val="FFFFFF"/>
                </a:solidFill>
              </a:rPr>
              <a:t>DataContext</a:t>
            </a:r>
            <a:r>
              <a:rPr lang="en-US" dirty="0" smtClean="0">
                <a:solidFill>
                  <a:srgbClr val="FFFFFF"/>
                </a:solidFill>
              </a:rPr>
              <a:t> / Binding</a:t>
            </a:r>
          </a:p>
          <a:p>
            <a:pPr lvl="1">
              <a:spcBef>
                <a:spcPct val="0"/>
              </a:spcBef>
              <a:buSzPct val="50000"/>
              <a:buBlip>
                <a:blip r:embed="rId3"/>
              </a:buBlip>
            </a:pPr>
            <a:r>
              <a:rPr lang="en-US" dirty="0" err="1" smtClean="0">
                <a:solidFill>
                  <a:srgbClr val="FFFFFF"/>
                </a:solidFill>
              </a:rPr>
              <a:t>INotifyPropertyChanged</a:t>
            </a:r>
            <a:endParaRPr lang="en-US" dirty="0" smtClean="0">
              <a:solidFill>
                <a:srgbClr val="FFFFFF"/>
              </a:solidFill>
            </a:endParaRPr>
          </a:p>
          <a:p>
            <a:pPr lvl="1">
              <a:spcBef>
                <a:spcPct val="0"/>
              </a:spcBef>
              <a:buSzPct val="50000"/>
              <a:buBlip>
                <a:blip r:embed="rId3"/>
              </a:buBlip>
            </a:pPr>
            <a:r>
              <a:rPr lang="en-US" dirty="0" err="1" smtClean="0">
                <a:solidFill>
                  <a:srgbClr val="FFFFFF"/>
                </a:solidFill>
              </a:rPr>
              <a:t>ObservableCollection</a:t>
            </a:r>
            <a:endParaRPr lang="en-US" dirty="0" smtClean="0">
              <a:solidFill>
                <a:srgbClr val="FFFFFF"/>
              </a:solidFill>
            </a:endParaRPr>
          </a:p>
          <a:p>
            <a:pPr marL="305395" lvl="1" indent="0">
              <a:spcBef>
                <a:spcPct val="0"/>
              </a:spcBef>
              <a:buSzPct val="50000"/>
              <a:buNone/>
            </a:pPr>
            <a:endParaRPr lang="en-US" dirty="0" smtClean="0">
              <a:solidFill>
                <a:srgbClr val="FFFFFF"/>
              </a:solidFill>
            </a:endParaRPr>
          </a:p>
          <a:p>
            <a:pPr>
              <a:spcBef>
                <a:spcPct val="0"/>
              </a:spcBef>
              <a:buSzPct val="50000"/>
              <a:buBlip>
                <a:blip r:embed="rId3"/>
              </a:buBlip>
            </a:pPr>
            <a:r>
              <a:rPr lang="en-US" dirty="0" smtClean="0">
                <a:solidFill>
                  <a:srgbClr val="FFFFFF"/>
                </a:solidFill>
              </a:rPr>
              <a:t>Commands</a:t>
            </a:r>
          </a:p>
          <a:p>
            <a:pPr lvl="1">
              <a:spcBef>
                <a:spcPct val="0"/>
              </a:spcBef>
              <a:buSzPct val="50000"/>
              <a:buBlip>
                <a:blip r:embed="rId3"/>
              </a:buBlip>
            </a:pPr>
            <a:r>
              <a:rPr lang="en-US" dirty="0" err="1" smtClean="0">
                <a:solidFill>
                  <a:srgbClr val="FFFFFF"/>
                </a:solidFill>
              </a:rPr>
              <a:t>ICommand</a:t>
            </a:r>
            <a:endParaRPr lang="en-US" dirty="0" smtClean="0">
              <a:solidFill>
                <a:srgbClr val="FFFFFF"/>
              </a:solidFill>
            </a:endParaRPr>
          </a:p>
          <a:p>
            <a:pPr>
              <a:spcBef>
                <a:spcPct val="0"/>
              </a:spcBef>
              <a:buSzPct val="50000"/>
              <a:buBlip>
                <a:blip r:embed="rId3"/>
              </a:buBlip>
            </a:pPr>
            <a:endParaRPr lang="en-US" dirty="0" smtClean="0">
              <a:solidFill>
                <a:srgbClr val="FFFFFF"/>
              </a:solidFill>
            </a:endParaRPr>
          </a:p>
          <a:p>
            <a:pPr>
              <a:spcBef>
                <a:spcPct val="0"/>
              </a:spcBef>
              <a:buSzPct val="50000"/>
              <a:buBlip>
                <a:blip r:embed="rId3"/>
              </a:buBlip>
            </a:pPr>
            <a:r>
              <a:rPr lang="en-US" dirty="0" smtClean="0">
                <a:solidFill>
                  <a:srgbClr val="FFFFFF"/>
                </a:solidFill>
              </a:rPr>
              <a:t>Behaviours</a:t>
            </a:r>
          </a:p>
          <a:p>
            <a:pPr lvl="1">
              <a:spcBef>
                <a:spcPct val="0"/>
              </a:spcBef>
              <a:buSzPct val="50000"/>
              <a:buBlip>
                <a:blip r:embed="rId3"/>
              </a:buBlip>
            </a:pPr>
            <a:r>
              <a:rPr lang="en-US" dirty="0" smtClean="0">
                <a:solidFill>
                  <a:srgbClr val="FFFFFF"/>
                </a:solidFill>
              </a:rPr>
              <a:t>Attached Properties</a:t>
            </a:r>
          </a:p>
          <a:p>
            <a:pPr lvl="1">
              <a:spcBef>
                <a:spcPct val="0"/>
              </a:spcBef>
              <a:buSzPct val="50000"/>
              <a:buBlip>
                <a:blip r:embed="rId3"/>
              </a:buBlip>
            </a:pPr>
            <a:r>
              <a:rPr lang="en-US" dirty="0" smtClean="0">
                <a:solidFill>
                  <a:srgbClr val="FFFFFF"/>
                </a:solidFill>
              </a:rPr>
              <a:t>Attached Behaviours</a:t>
            </a:r>
          </a:p>
          <a:p>
            <a:pPr>
              <a:spcBef>
                <a:spcPct val="0"/>
              </a:spcBef>
              <a:buSzPct val="50000"/>
              <a:buBlip>
                <a:blip r:embed="rId3"/>
              </a:buBlip>
            </a:pPr>
            <a:r>
              <a:rPr lang="en-US" dirty="0" smtClean="0">
                <a:solidFill>
                  <a:srgbClr val="FFFFFF"/>
                </a:solidFill>
              </a:rPr>
              <a:t>Converters</a:t>
            </a:r>
          </a:p>
          <a:p>
            <a:pPr lvl="1">
              <a:spcBef>
                <a:spcPct val="0"/>
              </a:spcBef>
              <a:buSzPct val="50000"/>
              <a:buBlip>
                <a:blip r:embed="rId3"/>
              </a:buBlip>
            </a:pPr>
            <a:r>
              <a:rPr lang="en-US" dirty="0" err="1" smtClean="0">
                <a:solidFill>
                  <a:srgbClr val="FFFFFF"/>
                </a:solidFill>
              </a:rPr>
              <a:t>IValueConverter</a:t>
            </a:r>
            <a:endParaRPr lang="en-US" dirty="0" smtClean="0">
              <a:solidFill>
                <a:srgbClr val="FFFFFF"/>
              </a:solidFill>
            </a:endParaRPr>
          </a:p>
          <a:p>
            <a:pPr lvl="1">
              <a:spcBef>
                <a:spcPct val="0"/>
              </a:spcBef>
              <a:buSzPct val="50000"/>
              <a:buBlip>
                <a:blip r:embed="rId3"/>
              </a:buBlip>
            </a:pPr>
            <a:r>
              <a:rPr lang="en-US" dirty="0" err="1" smtClean="0">
                <a:solidFill>
                  <a:srgbClr val="FFFFFF"/>
                </a:solidFill>
              </a:rPr>
              <a:t>MarkupExtension</a:t>
            </a:r>
            <a:endParaRPr lang="en-US" dirty="0" smtClean="0">
              <a:solidFill>
                <a:srgbClr val="FFFFFF"/>
              </a:solidFill>
            </a:endParaRPr>
          </a:p>
          <a:p>
            <a:pPr marL="44648" indent="0">
              <a:buSzPct val="50000"/>
              <a:buNone/>
            </a:pPr>
            <a:endParaRPr lang="en-ZA" dirty="0" smtClean="0"/>
          </a:p>
          <a:p>
            <a:endParaRPr lang="en-ZA" dirty="0"/>
          </a:p>
        </p:txBody>
      </p:sp>
      <p:sp>
        <p:nvSpPr>
          <p:cNvPr id="4" name="Slide Number Placeholder 3"/>
          <p:cNvSpPr>
            <a:spLocks noGrp="1"/>
          </p:cNvSpPr>
          <p:nvPr>
            <p:ph type="sldNum" sz="quarter" idx="10"/>
          </p:nvPr>
        </p:nvSpPr>
        <p:spPr/>
        <p:txBody>
          <a:bodyPr/>
          <a:lstStyle/>
          <a:p>
            <a:fld id="{572920F4-478E-B947-B40F-4A7E6D33BC5F}" type="slidenum">
              <a:rPr lang="en-US" smtClean="0"/>
              <a:t>22</a:t>
            </a:fld>
            <a:endParaRPr lang="en-US"/>
          </a:p>
        </p:txBody>
      </p:sp>
    </p:spTree>
    <p:extLst>
      <p:ext uri="{BB962C8B-B14F-4D97-AF65-F5344CB8AC3E}">
        <p14:creationId xmlns:p14="http://schemas.microsoft.com/office/powerpoint/2010/main" val="16507709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572920F4-478E-B947-B40F-4A7E6D33BC5F}" type="slidenum">
              <a:rPr lang="en-US" smtClean="0"/>
              <a:t>24</a:t>
            </a:fld>
            <a:endParaRPr lang="en-US"/>
          </a:p>
        </p:txBody>
      </p:sp>
    </p:spTree>
    <p:extLst>
      <p:ext uri="{BB962C8B-B14F-4D97-AF65-F5344CB8AC3E}">
        <p14:creationId xmlns:p14="http://schemas.microsoft.com/office/powerpoint/2010/main" val="14884234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buSzPct val="50000"/>
              <a:buBlip>
                <a:blip r:embed="rId3"/>
              </a:buBlip>
            </a:pPr>
            <a:r>
              <a:rPr lang="en-US" dirty="0" smtClean="0">
                <a:solidFill>
                  <a:srgbClr val="FFFFFF"/>
                </a:solidFill>
              </a:rPr>
              <a:t>Data Binding</a:t>
            </a:r>
          </a:p>
          <a:p>
            <a:pPr lvl="1">
              <a:spcBef>
                <a:spcPct val="0"/>
              </a:spcBef>
              <a:buSzPct val="50000"/>
              <a:buBlip>
                <a:blip r:embed="rId3"/>
              </a:buBlip>
            </a:pPr>
            <a:r>
              <a:rPr lang="en-US" dirty="0" err="1" smtClean="0">
                <a:solidFill>
                  <a:srgbClr val="FFFFFF"/>
                </a:solidFill>
              </a:rPr>
              <a:t>DataContext</a:t>
            </a:r>
            <a:r>
              <a:rPr lang="en-US" dirty="0" smtClean="0">
                <a:solidFill>
                  <a:srgbClr val="FFFFFF"/>
                </a:solidFill>
              </a:rPr>
              <a:t> / Binding</a:t>
            </a:r>
          </a:p>
          <a:p>
            <a:pPr lvl="1">
              <a:spcBef>
                <a:spcPct val="0"/>
              </a:spcBef>
              <a:buSzPct val="50000"/>
              <a:buBlip>
                <a:blip r:embed="rId3"/>
              </a:buBlip>
            </a:pPr>
            <a:r>
              <a:rPr lang="en-US" dirty="0" err="1" smtClean="0">
                <a:solidFill>
                  <a:srgbClr val="FFFFFF"/>
                </a:solidFill>
              </a:rPr>
              <a:t>INotifyPropertyChanged</a:t>
            </a:r>
            <a:endParaRPr lang="en-US" dirty="0" smtClean="0">
              <a:solidFill>
                <a:srgbClr val="FFFFFF"/>
              </a:solidFill>
            </a:endParaRPr>
          </a:p>
          <a:p>
            <a:pPr lvl="1">
              <a:spcBef>
                <a:spcPct val="0"/>
              </a:spcBef>
              <a:buSzPct val="50000"/>
              <a:buBlip>
                <a:blip r:embed="rId3"/>
              </a:buBlip>
            </a:pPr>
            <a:r>
              <a:rPr lang="en-US" dirty="0" err="1" smtClean="0">
                <a:solidFill>
                  <a:srgbClr val="FFFFFF"/>
                </a:solidFill>
              </a:rPr>
              <a:t>ObservableCollection</a:t>
            </a:r>
            <a:endParaRPr lang="en-US" dirty="0" smtClean="0">
              <a:solidFill>
                <a:srgbClr val="FFFFFF"/>
              </a:solidFill>
            </a:endParaRPr>
          </a:p>
          <a:p>
            <a:pPr marL="305395" lvl="1" indent="0">
              <a:spcBef>
                <a:spcPct val="0"/>
              </a:spcBef>
              <a:buSzPct val="50000"/>
              <a:buNone/>
            </a:pPr>
            <a:endParaRPr lang="en-US" dirty="0" smtClean="0">
              <a:solidFill>
                <a:srgbClr val="FFFFFF"/>
              </a:solidFill>
            </a:endParaRPr>
          </a:p>
          <a:p>
            <a:pPr>
              <a:spcBef>
                <a:spcPct val="0"/>
              </a:spcBef>
              <a:buSzPct val="50000"/>
              <a:buBlip>
                <a:blip r:embed="rId3"/>
              </a:buBlip>
            </a:pPr>
            <a:r>
              <a:rPr lang="en-US" dirty="0" smtClean="0">
                <a:solidFill>
                  <a:srgbClr val="FFFFFF"/>
                </a:solidFill>
              </a:rPr>
              <a:t>Commands</a:t>
            </a:r>
          </a:p>
          <a:p>
            <a:pPr lvl="1">
              <a:spcBef>
                <a:spcPct val="0"/>
              </a:spcBef>
              <a:buSzPct val="50000"/>
              <a:buBlip>
                <a:blip r:embed="rId3"/>
              </a:buBlip>
            </a:pPr>
            <a:r>
              <a:rPr lang="en-US" dirty="0" err="1" smtClean="0">
                <a:solidFill>
                  <a:srgbClr val="FFFFFF"/>
                </a:solidFill>
              </a:rPr>
              <a:t>ICommand</a:t>
            </a:r>
            <a:endParaRPr lang="en-US" dirty="0" smtClean="0">
              <a:solidFill>
                <a:srgbClr val="FFFFFF"/>
              </a:solidFill>
            </a:endParaRPr>
          </a:p>
          <a:p>
            <a:pPr>
              <a:spcBef>
                <a:spcPct val="0"/>
              </a:spcBef>
              <a:buSzPct val="50000"/>
              <a:buBlip>
                <a:blip r:embed="rId3"/>
              </a:buBlip>
            </a:pPr>
            <a:endParaRPr lang="en-US" dirty="0" smtClean="0">
              <a:solidFill>
                <a:srgbClr val="FFFFFF"/>
              </a:solidFill>
            </a:endParaRPr>
          </a:p>
          <a:p>
            <a:pPr>
              <a:spcBef>
                <a:spcPct val="0"/>
              </a:spcBef>
              <a:buSzPct val="50000"/>
              <a:buBlip>
                <a:blip r:embed="rId3"/>
              </a:buBlip>
            </a:pPr>
            <a:r>
              <a:rPr lang="en-US" dirty="0" smtClean="0">
                <a:solidFill>
                  <a:srgbClr val="FFFFFF"/>
                </a:solidFill>
              </a:rPr>
              <a:t>Behaviours</a:t>
            </a:r>
          </a:p>
          <a:p>
            <a:pPr lvl="1">
              <a:spcBef>
                <a:spcPct val="0"/>
              </a:spcBef>
              <a:buSzPct val="50000"/>
              <a:buBlip>
                <a:blip r:embed="rId3"/>
              </a:buBlip>
            </a:pPr>
            <a:r>
              <a:rPr lang="en-US" dirty="0" smtClean="0">
                <a:solidFill>
                  <a:srgbClr val="FFFFFF"/>
                </a:solidFill>
              </a:rPr>
              <a:t>Attached Properties</a:t>
            </a:r>
          </a:p>
          <a:p>
            <a:pPr lvl="1">
              <a:spcBef>
                <a:spcPct val="0"/>
              </a:spcBef>
              <a:buSzPct val="50000"/>
              <a:buBlip>
                <a:blip r:embed="rId3"/>
              </a:buBlip>
            </a:pPr>
            <a:r>
              <a:rPr lang="en-US" dirty="0" smtClean="0">
                <a:solidFill>
                  <a:srgbClr val="FFFFFF"/>
                </a:solidFill>
              </a:rPr>
              <a:t>Attached Behaviours</a:t>
            </a:r>
          </a:p>
          <a:p>
            <a:pPr>
              <a:spcBef>
                <a:spcPct val="0"/>
              </a:spcBef>
              <a:buSzPct val="50000"/>
              <a:buBlip>
                <a:blip r:embed="rId3"/>
              </a:buBlip>
            </a:pPr>
            <a:r>
              <a:rPr lang="en-US" dirty="0" smtClean="0">
                <a:solidFill>
                  <a:srgbClr val="FFFFFF"/>
                </a:solidFill>
              </a:rPr>
              <a:t>Converters</a:t>
            </a:r>
          </a:p>
          <a:p>
            <a:pPr lvl="1">
              <a:spcBef>
                <a:spcPct val="0"/>
              </a:spcBef>
              <a:buSzPct val="50000"/>
              <a:buBlip>
                <a:blip r:embed="rId3"/>
              </a:buBlip>
            </a:pPr>
            <a:r>
              <a:rPr lang="en-US" dirty="0" err="1" smtClean="0">
                <a:solidFill>
                  <a:srgbClr val="FFFFFF"/>
                </a:solidFill>
              </a:rPr>
              <a:t>IValueConverter</a:t>
            </a:r>
            <a:endParaRPr lang="en-US" dirty="0" smtClean="0">
              <a:solidFill>
                <a:srgbClr val="FFFFFF"/>
              </a:solidFill>
            </a:endParaRPr>
          </a:p>
          <a:p>
            <a:pPr lvl="1">
              <a:spcBef>
                <a:spcPct val="0"/>
              </a:spcBef>
              <a:buSzPct val="50000"/>
              <a:buBlip>
                <a:blip r:embed="rId3"/>
              </a:buBlip>
            </a:pPr>
            <a:r>
              <a:rPr lang="en-US" dirty="0" err="1" smtClean="0">
                <a:solidFill>
                  <a:srgbClr val="FFFFFF"/>
                </a:solidFill>
              </a:rPr>
              <a:t>MarkupExtension</a:t>
            </a:r>
            <a:endParaRPr lang="en-US" dirty="0" smtClean="0">
              <a:solidFill>
                <a:srgbClr val="FFFFFF"/>
              </a:solidFill>
            </a:endParaRPr>
          </a:p>
          <a:p>
            <a:pPr marL="44648" indent="0">
              <a:buSzPct val="50000"/>
              <a:buNone/>
            </a:pPr>
            <a:endParaRPr lang="en-ZA" dirty="0" smtClean="0"/>
          </a:p>
          <a:p>
            <a:endParaRPr lang="en-ZA" dirty="0"/>
          </a:p>
        </p:txBody>
      </p:sp>
      <p:sp>
        <p:nvSpPr>
          <p:cNvPr id="4" name="Slide Number Placeholder 3"/>
          <p:cNvSpPr>
            <a:spLocks noGrp="1"/>
          </p:cNvSpPr>
          <p:nvPr>
            <p:ph type="sldNum" sz="quarter" idx="10"/>
          </p:nvPr>
        </p:nvSpPr>
        <p:spPr/>
        <p:txBody>
          <a:bodyPr/>
          <a:lstStyle/>
          <a:p>
            <a:fld id="{572920F4-478E-B947-B40F-4A7E6D33BC5F}" type="slidenum">
              <a:rPr lang="en-US" smtClean="0"/>
              <a:t>26</a:t>
            </a:fld>
            <a:endParaRPr lang="en-US"/>
          </a:p>
        </p:txBody>
      </p:sp>
    </p:spTree>
    <p:extLst>
      <p:ext uri="{BB962C8B-B14F-4D97-AF65-F5344CB8AC3E}">
        <p14:creationId xmlns:p14="http://schemas.microsoft.com/office/powerpoint/2010/main" val="16507709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572920F4-478E-B947-B40F-4A7E6D33BC5F}" type="slidenum">
              <a:rPr lang="en-US" smtClean="0"/>
              <a:t>28</a:t>
            </a:fld>
            <a:endParaRPr lang="en-US"/>
          </a:p>
        </p:txBody>
      </p:sp>
    </p:spTree>
    <p:extLst>
      <p:ext uri="{BB962C8B-B14F-4D97-AF65-F5344CB8AC3E}">
        <p14:creationId xmlns:p14="http://schemas.microsoft.com/office/powerpoint/2010/main" val="14884234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buSzPct val="50000"/>
              <a:buBlip>
                <a:blip r:embed="rId3"/>
              </a:buBlip>
            </a:pPr>
            <a:r>
              <a:rPr lang="en-US" dirty="0" smtClean="0">
                <a:solidFill>
                  <a:srgbClr val="FFFFFF"/>
                </a:solidFill>
              </a:rPr>
              <a:t>Data Binding</a:t>
            </a:r>
          </a:p>
          <a:p>
            <a:pPr lvl="1">
              <a:spcBef>
                <a:spcPct val="0"/>
              </a:spcBef>
              <a:buSzPct val="50000"/>
              <a:buBlip>
                <a:blip r:embed="rId3"/>
              </a:buBlip>
            </a:pPr>
            <a:r>
              <a:rPr lang="en-US" dirty="0" err="1" smtClean="0">
                <a:solidFill>
                  <a:srgbClr val="FFFFFF"/>
                </a:solidFill>
              </a:rPr>
              <a:t>DataContext</a:t>
            </a:r>
            <a:r>
              <a:rPr lang="en-US" dirty="0" smtClean="0">
                <a:solidFill>
                  <a:srgbClr val="FFFFFF"/>
                </a:solidFill>
              </a:rPr>
              <a:t> / Binding</a:t>
            </a:r>
          </a:p>
          <a:p>
            <a:pPr lvl="1">
              <a:spcBef>
                <a:spcPct val="0"/>
              </a:spcBef>
              <a:buSzPct val="50000"/>
              <a:buBlip>
                <a:blip r:embed="rId3"/>
              </a:buBlip>
            </a:pPr>
            <a:r>
              <a:rPr lang="en-US" dirty="0" err="1" smtClean="0">
                <a:solidFill>
                  <a:srgbClr val="FFFFFF"/>
                </a:solidFill>
              </a:rPr>
              <a:t>INotifyPropertyChanged</a:t>
            </a:r>
            <a:endParaRPr lang="en-US" dirty="0" smtClean="0">
              <a:solidFill>
                <a:srgbClr val="FFFFFF"/>
              </a:solidFill>
            </a:endParaRPr>
          </a:p>
          <a:p>
            <a:pPr lvl="1">
              <a:spcBef>
                <a:spcPct val="0"/>
              </a:spcBef>
              <a:buSzPct val="50000"/>
              <a:buBlip>
                <a:blip r:embed="rId3"/>
              </a:buBlip>
            </a:pPr>
            <a:r>
              <a:rPr lang="en-US" dirty="0" err="1" smtClean="0">
                <a:solidFill>
                  <a:srgbClr val="FFFFFF"/>
                </a:solidFill>
              </a:rPr>
              <a:t>ObservableCollection</a:t>
            </a:r>
            <a:endParaRPr lang="en-US" dirty="0" smtClean="0">
              <a:solidFill>
                <a:srgbClr val="FFFFFF"/>
              </a:solidFill>
            </a:endParaRPr>
          </a:p>
          <a:p>
            <a:pPr marL="305395" lvl="1" indent="0">
              <a:spcBef>
                <a:spcPct val="0"/>
              </a:spcBef>
              <a:buSzPct val="50000"/>
              <a:buNone/>
            </a:pPr>
            <a:endParaRPr lang="en-US" dirty="0" smtClean="0">
              <a:solidFill>
                <a:srgbClr val="FFFFFF"/>
              </a:solidFill>
            </a:endParaRPr>
          </a:p>
          <a:p>
            <a:pPr>
              <a:spcBef>
                <a:spcPct val="0"/>
              </a:spcBef>
              <a:buSzPct val="50000"/>
              <a:buBlip>
                <a:blip r:embed="rId3"/>
              </a:buBlip>
            </a:pPr>
            <a:r>
              <a:rPr lang="en-US" dirty="0" smtClean="0">
                <a:solidFill>
                  <a:srgbClr val="FFFFFF"/>
                </a:solidFill>
              </a:rPr>
              <a:t>Commands</a:t>
            </a:r>
          </a:p>
          <a:p>
            <a:pPr lvl="1">
              <a:spcBef>
                <a:spcPct val="0"/>
              </a:spcBef>
              <a:buSzPct val="50000"/>
              <a:buBlip>
                <a:blip r:embed="rId3"/>
              </a:buBlip>
            </a:pPr>
            <a:r>
              <a:rPr lang="en-US" dirty="0" err="1" smtClean="0">
                <a:solidFill>
                  <a:srgbClr val="FFFFFF"/>
                </a:solidFill>
              </a:rPr>
              <a:t>ICommand</a:t>
            </a:r>
            <a:endParaRPr lang="en-US" dirty="0" smtClean="0">
              <a:solidFill>
                <a:srgbClr val="FFFFFF"/>
              </a:solidFill>
            </a:endParaRPr>
          </a:p>
          <a:p>
            <a:pPr>
              <a:spcBef>
                <a:spcPct val="0"/>
              </a:spcBef>
              <a:buSzPct val="50000"/>
              <a:buBlip>
                <a:blip r:embed="rId3"/>
              </a:buBlip>
            </a:pPr>
            <a:endParaRPr lang="en-US" dirty="0" smtClean="0">
              <a:solidFill>
                <a:srgbClr val="FFFFFF"/>
              </a:solidFill>
            </a:endParaRPr>
          </a:p>
          <a:p>
            <a:pPr>
              <a:spcBef>
                <a:spcPct val="0"/>
              </a:spcBef>
              <a:buSzPct val="50000"/>
              <a:buBlip>
                <a:blip r:embed="rId3"/>
              </a:buBlip>
            </a:pPr>
            <a:r>
              <a:rPr lang="en-US" dirty="0" smtClean="0">
                <a:solidFill>
                  <a:srgbClr val="FFFFFF"/>
                </a:solidFill>
              </a:rPr>
              <a:t>Behaviours</a:t>
            </a:r>
          </a:p>
          <a:p>
            <a:pPr lvl="1">
              <a:spcBef>
                <a:spcPct val="0"/>
              </a:spcBef>
              <a:buSzPct val="50000"/>
              <a:buBlip>
                <a:blip r:embed="rId3"/>
              </a:buBlip>
            </a:pPr>
            <a:r>
              <a:rPr lang="en-US" dirty="0" smtClean="0">
                <a:solidFill>
                  <a:srgbClr val="FFFFFF"/>
                </a:solidFill>
              </a:rPr>
              <a:t>Attached Properties</a:t>
            </a:r>
          </a:p>
          <a:p>
            <a:pPr lvl="1">
              <a:spcBef>
                <a:spcPct val="0"/>
              </a:spcBef>
              <a:buSzPct val="50000"/>
              <a:buBlip>
                <a:blip r:embed="rId3"/>
              </a:buBlip>
            </a:pPr>
            <a:r>
              <a:rPr lang="en-US" dirty="0" smtClean="0">
                <a:solidFill>
                  <a:srgbClr val="FFFFFF"/>
                </a:solidFill>
              </a:rPr>
              <a:t>Attached Behaviours</a:t>
            </a:r>
          </a:p>
          <a:p>
            <a:pPr>
              <a:spcBef>
                <a:spcPct val="0"/>
              </a:spcBef>
              <a:buSzPct val="50000"/>
              <a:buBlip>
                <a:blip r:embed="rId3"/>
              </a:buBlip>
            </a:pPr>
            <a:r>
              <a:rPr lang="en-US" dirty="0" smtClean="0">
                <a:solidFill>
                  <a:srgbClr val="FFFFFF"/>
                </a:solidFill>
              </a:rPr>
              <a:t>Converters</a:t>
            </a:r>
          </a:p>
          <a:p>
            <a:pPr lvl="1">
              <a:spcBef>
                <a:spcPct val="0"/>
              </a:spcBef>
              <a:buSzPct val="50000"/>
              <a:buBlip>
                <a:blip r:embed="rId3"/>
              </a:buBlip>
            </a:pPr>
            <a:r>
              <a:rPr lang="en-US" dirty="0" err="1" smtClean="0">
                <a:solidFill>
                  <a:srgbClr val="FFFFFF"/>
                </a:solidFill>
              </a:rPr>
              <a:t>IValueConverter</a:t>
            </a:r>
            <a:endParaRPr lang="en-US" dirty="0" smtClean="0">
              <a:solidFill>
                <a:srgbClr val="FFFFFF"/>
              </a:solidFill>
            </a:endParaRPr>
          </a:p>
          <a:p>
            <a:pPr lvl="1">
              <a:spcBef>
                <a:spcPct val="0"/>
              </a:spcBef>
              <a:buSzPct val="50000"/>
              <a:buBlip>
                <a:blip r:embed="rId3"/>
              </a:buBlip>
            </a:pPr>
            <a:r>
              <a:rPr lang="en-US" dirty="0" err="1" smtClean="0">
                <a:solidFill>
                  <a:srgbClr val="FFFFFF"/>
                </a:solidFill>
              </a:rPr>
              <a:t>MarkupExtension</a:t>
            </a:r>
            <a:endParaRPr lang="en-US" dirty="0" smtClean="0">
              <a:solidFill>
                <a:srgbClr val="FFFFFF"/>
              </a:solidFill>
            </a:endParaRPr>
          </a:p>
          <a:p>
            <a:pPr marL="44648" indent="0">
              <a:buSzPct val="50000"/>
              <a:buNone/>
            </a:pPr>
            <a:endParaRPr lang="en-ZA" dirty="0" smtClean="0"/>
          </a:p>
          <a:p>
            <a:endParaRPr lang="en-ZA" dirty="0"/>
          </a:p>
        </p:txBody>
      </p:sp>
      <p:sp>
        <p:nvSpPr>
          <p:cNvPr id="4" name="Slide Number Placeholder 3"/>
          <p:cNvSpPr>
            <a:spLocks noGrp="1"/>
          </p:cNvSpPr>
          <p:nvPr>
            <p:ph type="sldNum" sz="quarter" idx="10"/>
          </p:nvPr>
        </p:nvSpPr>
        <p:spPr/>
        <p:txBody>
          <a:bodyPr/>
          <a:lstStyle/>
          <a:p>
            <a:fld id="{572920F4-478E-B947-B40F-4A7E6D33BC5F}" type="slidenum">
              <a:rPr lang="en-US" smtClean="0"/>
              <a:t>30</a:t>
            </a:fld>
            <a:endParaRPr lang="en-US"/>
          </a:p>
        </p:txBody>
      </p:sp>
    </p:spTree>
    <p:extLst>
      <p:ext uri="{BB962C8B-B14F-4D97-AF65-F5344CB8AC3E}">
        <p14:creationId xmlns:p14="http://schemas.microsoft.com/office/powerpoint/2010/main" val="1650770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572920F4-478E-B947-B40F-4A7E6D33BC5F}" type="slidenum">
              <a:rPr lang="en-US" smtClean="0"/>
              <a:t>5</a:t>
            </a:fld>
            <a:endParaRPr lang="en-US"/>
          </a:p>
        </p:txBody>
      </p:sp>
    </p:spTree>
    <p:extLst>
      <p:ext uri="{BB962C8B-B14F-4D97-AF65-F5344CB8AC3E}">
        <p14:creationId xmlns:p14="http://schemas.microsoft.com/office/powerpoint/2010/main" val="1483452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572920F4-478E-B947-B40F-4A7E6D33BC5F}" type="slidenum">
              <a:rPr lang="en-US" smtClean="0"/>
              <a:t>31</a:t>
            </a:fld>
            <a:endParaRPr lang="en-US"/>
          </a:p>
        </p:txBody>
      </p:sp>
    </p:spTree>
    <p:extLst>
      <p:ext uri="{BB962C8B-B14F-4D97-AF65-F5344CB8AC3E}">
        <p14:creationId xmlns:p14="http://schemas.microsoft.com/office/powerpoint/2010/main" val="14884234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buSzPct val="50000"/>
              <a:buBlip>
                <a:blip r:embed="rId3"/>
              </a:buBlip>
            </a:pPr>
            <a:r>
              <a:rPr lang="en-US" dirty="0" smtClean="0">
                <a:solidFill>
                  <a:srgbClr val="FFFFFF"/>
                </a:solidFill>
              </a:rPr>
              <a:t>Data Binding</a:t>
            </a:r>
          </a:p>
          <a:p>
            <a:pPr lvl="1">
              <a:spcBef>
                <a:spcPct val="0"/>
              </a:spcBef>
              <a:buSzPct val="50000"/>
              <a:buBlip>
                <a:blip r:embed="rId3"/>
              </a:buBlip>
            </a:pPr>
            <a:r>
              <a:rPr lang="en-US" dirty="0" err="1" smtClean="0">
                <a:solidFill>
                  <a:srgbClr val="FFFFFF"/>
                </a:solidFill>
              </a:rPr>
              <a:t>DataContext</a:t>
            </a:r>
            <a:r>
              <a:rPr lang="en-US" dirty="0" smtClean="0">
                <a:solidFill>
                  <a:srgbClr val="FFFFFF"/>
                </a:solidFill>
              </a:rPr>
              <a:t> / Binding</a:t>
            </a:r>
          </a:p>
          <a:p>
            <a:pPr lvl="1">
              <a:spcBef>
                <a:spcPct val="0"/>
              </a:spcBef>
              <a:buSzPct val="50000"/>
              <a:buBlip>
                <a:blip r:embed="rId3"/>
              </a:buBlip>
            </a:pPr>
            <a:r>
              <a:rPr lang="en-US" dirty="0" err="1" smtClean="0">
                <a:solidFill>
                  <a:srgbClr val="FFFFFF"/>
                </a:solidFill>
              </a:rPr>
              <a:t>INotifyPropertyChanged</a:t>
            </a:r>
            <a:endParaRPr lang="en-US" dirty="0" smtClean="0">
              <a:solidFill>
                <a:srgbClr val="FFFFFF"/>
              </a:solidFill>
            </a:endParaRPr>
          </a:p>
          <a:p>
            <a:pPr lvl="1">
              <a:spcBef>
                <a:spcPct val="0"/>
              </a:spcBef>
              <a:buSzPct val="50000"/>
              <a:buBlip>
                <a:blip r:embed="rId3"/>
              </a:buBlip>
            </a:pPr>
            <a:r>
              <a:rPr lang="en-US" dirty="0" err="1" smtClean="0">
                <a:solidFill>
                  <a:srgbClr val="FFFFFF"/>
                </a:solidFill>
              </a:rPr>
              <a:t>ObservableCollection</a:t>
            </a:r>
            <a:endParaRPr lang="en-US" dirty="0" smtClean="0">
              <a:solidFill>
                <a:srgbClr val="FFFFFF"/>
              </a:solidFill>
            </a:endParaRPr>
          </a:p>
          <a:p>
            <a:pPr marL="305395" lvl="1" indent="0">
              <a:spcBef>
                <a:spcPct val="0"/>
              </a:spcBef>
              <a:buSzPct val="50000"/>
              <a:buNone/>
            </a:pPr>
            <a:endParaRPr lang="en-US" dirty="0" smtClean="0">
              <a:solidFill>
                <a:srgbClr val="FFFFFF"/>
              </a:solidFill>
            </a:endParaRPr>
          </a:p>
          <a:p>
            <a:pPr>
              <a:spcBef>
                <a:spcPct val="0"/>
              </a:spcBef>
              <a:buSzPct val="50000"/>
              <a:buBlip>
                <a:blip r:embed="rId3"/>
              </a:buBlip>
            </a:pPr>
            <a:r>
              <a:rPr lang="en-US" dirty="0" smtClean="0">
                <a:solidFill>
                  <a:srgbClr val="FFFFFF"/>
                </a:solidFill>
              </a:rPr>
              <a:t>Commands</a:t>
            </a:r>
          </a:p>
          <a:p>
            <a:pPr lvl="1">
              <a:spcBef>
                <a:spcPct val="0"/>
              </a:spcBef>
              <a:buSzPct val="50000"/>
              <a:buBlip>
                <a:blip r:embed="rId3"/>
              </a:buBlip>
            </a:pPr>
            <a:r>
              <a:rPr lang="en-US" dirty="0" err="1" smtClean="0">
                <a:solidFill>
                  <a:srgbClr val="FFFFFF"/>
                </a:solidFill>
              </a:rPr>
              <a:t>ICommand</a:t>
            </a:r>
            <a:endParaRPr lang="en-US" dirty="0" smtClean="0">
              <a:solidFill>
                <a:srgbClr val="FFFFFF"/>
              </a:solidFill>
            </a:endParaRPr>
          </a:p>
          <a:p>
            <a:pPr>
              <a:spcBef>
                <a:spcPct val="0"/>
              </a:spcBef>
              <a:buSzPct val="50000"/>
              <a:buBlip>
                <a:blip r:embed="rId3"/>
              </a:buBlip>
            </a:pPr>
            <a:endParaRPr lang="en-US" dirty="0" smtClean="0">
              <a:solidFill>
                <a:srgbClr val="FFFFFF"/>
              </a:solidFill>
            </a:endParaRPr>
          </a:p>
          <a:p>
            <a:pPr>
              <a:spcBef>
                <a:spcPct val="0"/>
              </a:spcBef>
              <a:buSzPct val="50000"/>
              <a:buBlip>
                <a:blip r:embed="rId3"/>
              </a:buBlip>
            </a:pPr>
            <a:r>
              <a:rPr lang="en-US" dirty="0" smtClean="0">
                <a:solidFill>
                  <a:srgbClr val="FFFFFF"/>
                </a:solidFill>
              </a:rPr>
              <a:t>Behaviours</a:t>
            </a:r>
          </a:p>
          <a:p>
            <a:pPr lvl="1">
              <a:spcBef>
                <a:spcPct val="0"/>
              </a:spcBef>
              <a:buSzPct val="50000"/>
              <a:buBlip>
                <a:blip r:embed="rId3"/>
              </a:buBlip>
            </a:pPr>
            <a:r>
              <a:rPr lang="en-US" dirty="0" smtClean="0">
                <a:solidFill>
                  <a:srgbClr val="FFFFFF"/>
                </a:solidFill>
              </a:rPr>
              <a:t>Attached Properties</a:t>
            </a:r>
          </a:p>
          <a:p>
            <a:pPr lvl="1">
              <a:spcBef>
                <a:spcPct val="0"/>
              </a:spcBef>
              <a:buSzPct val="50000"/>
              <a:buBlip>
                <a:blip r:embed="rId3"/>
              </a:buBlip>
            </a:pPr>
            <a:r>
              <a:rPr lang="en-US" dirty="0" smtClean="0">
                <a:solidFill>
                  <a:srgbClr val="FFFFFF"/>
                </a:solidFill>
              </a:rPr>
              <a:t>Attached Behaviours</a:t>
            </a:r>
          </a:p>
          <a:p>
            <a:pPr>
              <a:spcBef>
                <a:spcPct val="0"/>
              </a:spcBef>
              <a:buSzPct val="50000"/>
              <a:buBlip>
                <a:blip r:embed="rId3"/>
              </a:buBlip>
            </a:pPr>
            <a:r>
              <a:rPr lang="en-US" dirty="0" smtClean="0">
                <a:solidFill>
                  <a:srgbClr val="FFFFFF"/>
                </a:solidFill>
              </a:rPr>
              <a:t>Converters</a:t>
            </a:r>
          </a:p>
          <a:p>
            <a:pPr lvl="1">
              <a:spcBef>
                <a:spcPct val="0"/>
              </a:spcBef>
              <a:buSzPct val="50000"/>
              <a:buBlip>
                <a:blip r:embed="rId3"/>
              </a:buBlip>
            </a:pPr>
            <a:r>
              <a:rPr lang="en-US" dirty="0" err="1" smtClean="0">
                <a:solidFill>
                  <a:srgbClr val="FFFFFF"/>
                </a:solidFill>
              </a:rPr>
              <a:t>IValueConverter</a:t>
            </a:r>
            <a:endParaRPr lang="en-US" dirty="0" smtClean="0">
              <a:solidFill>
                <a:srgbClr val="FFFFFF"/>
              </a:solidFill>
            </a:endParaRPr>
          </a:p>
          <a:p>
            <a:pPr lvl="1">
              <a:spcBef>
                <a:spcPct val="0"/>
              </a:spcBef>
              <a:buSzPct val="50000"/>
              <a:buBlip>
                <a:blip r:embed="rId3"/>
              </a:buBlip>
            </a:pPr>
            <a:r>
              <a:rPr lang="en-US" dirty="0" err="1" smtClean="0">
                <a:solidFill>
                  <a:srgbClr val="FFFFFF"/>
                </a:solidFill>
              </a:rPr>
              <a:t>MarkupExtension</a:t>
            </a:r>
            <a:endParaRPr lang="en-US" dirty="0" smtClean="0">
              <a:solidFill>
                <a:srgbClr val="FFFFFF"/>
              </a:solidFill>
            </a:endParaRPr>
          </a:p>
          <a:p>
            <a:pPr marL="44648" indent="0">
              <a:buSzPct val="50000"/>
              <a:buNone/>
            </a:pPr>
            <a:endParaRPr lang="en-ZA" dirty="0" smtClean="0"/>
          </a:p>
          <a:p>
            <a:endParaRPr lang="en-ZA" dirty="0"/>
          </a:p>
        </p:txBody>
      </p:sp>
      <p:sp>
        <p:nvSpPr>
          <p:cNvPr id="4" name="Slide Number Placeholder 3"/>
          <p:cNvSpPr>
            <a:spLocks noGrp="1"/>
          </p:cNvSpPr>
          <p:nvPr>
            <p:ph type="sldNum" sz="quarter" idx="10"/>
          </p:nvPr>
        </p:nvSpPr>
        <p:spPr/>
        <p:txBody>
          <a:bodyPr/>
          <a:lstStyle/>
          <a:p>
            <a:fld id="{572920F4-478E-B947-B40F-4A7E6D33BC5F}" type="slidenum">
              <a:rPr lang="en-US" smtClean="0"/>
              <a:t>33</a:t>
            </a:fld>
            <a:endParaRPr lang="en-US"/>
          </a:p>
        </p:txBody>
      </p:sp>
    </p:spTree>
    <p:extLst>
      <p:ext uri="{BB962C8B-B14F-4D97-AF65-F5344CB8AC3E}">
        <p14:creationId xmlns:p14="http://schemas.microsoft.com/office/powerpoint/2010/main" val="16507709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buSzPct val="50000"/>
              <a:buBlip>
                <a:blip r:embed="rId3"/>
              </a:buBlip>
            </a:pPr>
            <a:r>
              <a:rPr lang="en-US" dirty="0" smtClean="0">
                <a:solidFill>
                  <a:srgbClr val="FFFFFF"/>
                </a:solidFill>
              </a:rPr>
              <a:t>Project </a:t>
            </a:r>
            <a:r>
              <a:rPr lang="en-US" dirty="0" err="1" smtClean="0">
                <a:solidFill>
                  <a:srgbClr val="FFFFFF"/>
                </a:solidFill>
              </a:rPr>
              <a:t>Strucutre</a:t>
            </a:r>
            <a:endParaRPr lang="en-US" dirty="0" smtClean="0">
              <a:solidFill>
                <a:srgbClr val="FFFFFF"/>
              </a:solidFill>
            </a:endParaRPr>
          </a:p>
          <a:p>
            <a:pPr lvl="1">
              <a:spcBef>
                <a:spcPct val="0"/>
              </a:spcBef>
              <a:buSzPct val="50000"/>
              <a:buBlip>
                <a:blip r:embed="rId3"/>
              </a:buBlip>
            </a:pPr>
            <a:r>
              <a:rPr lang="en-US" dirty="0" err="1" smtClean="0">
                <a:solidFill>
                  <a:srgbClr val="FFFFFF"/>
                </a:solidFill>
              </a:rPr>
              <a:t>ViewModel</a:t>
            </a:r>
            <a:r>
              <a:rPr lang="en-US" dirty="0" smtClean="0">
                <a:solidFill>
                  <a:srgbClr val="FFFFFF"/>
                </a:solidFill>
              </a:rPr>
              <a:t> / View Folders</a:t>
            </a:r>
          </a:p>
          <a:p>
            <a:pPr lvl="1">
              <a:spcBef>
                <a:spcPct val="0"/>
              </a:spcBef>
              <a:buSzPct val="50000"/>
              <a:buBlip>
                <a:blip r:embed="rId3"/>
              </a:buBlip>
            </a:pPr>
            <a:r>
              <a:rPr lang="en-US" dirty="0" err="1" smtClean="0">
                <a:solidFill>
                  <a:srgbClr val="FFFFFF"/>
                </a:solidFill>
              </a:rPr>
              <a:t>ViewModelBase</a:t>
            </a:r>
            <a:endParaRPr lang="en-US" dirty="0" smtClean="0">
              <a:solidFill>
                <a:srgbClr val="FFFFFF"/>
              </a:solidFill>
            </a:endParaRPr>
          </a:p>
          <a:p>
            <a:pPr>
              <a:spcBef>
                <a:spcPct val="0"/>
              </a:spcBef>
              <a:buSzPct val="50000"/>
              <a:buBlip>
                <a:blip r:embed="rId3"/>
              </a:buBlip>
            </a:pPr>
            <a:endParaRPr lang="en-US" dirty="0" smtClean="0">
              <a:solidFill>
                <a:srgbClr val="FFFFFF"/>
              </a:solidFill>
            </a:endParaRPr>
          </a:p>
          <a:p>
            <a:pPr>
              <a:spcBef>
                <a:spcPct val="0"/>
              </a:spcBef>
              <a:buSzPct val="50000"/>
              <a:buBlip>
                <a:blip r:embed="rId3"/>
              </a:buBlip>
            </a:pPr>
            <a:r>
              <a:rPr lang="en-US" dirty="0" smtClean="0">
                <a:solidFill>
                  <a:srgbClr val="FFFFFF"/>
                </a:solidFill>
              </a:rPr>
              <a:t>Wiring Views to </a:t>
            </a:r>
            <a:r>
              <a:rPr lang="en-US" dirty="0" err="1" smtClean="0">
                <a:solidFill>
                  <a:srgbClr val="FFFFFF"/>
                </a:solidFill>
              </a:rPr>
              <a:t>ViewModels</a:t>
            </a:r>
            <a:endParaRPr lang="en-US" dirty="0" smtClean="0">
              <a:solidFill>
                <a:srgbClr val="FFFFFF"/>
              </a:solidFill>
            </a:endParaRPr>
          </a:p>
          <a:p>
            <a:pPr lvl="1">
              <a:spcBef>
                <a:spcPct val="0"/>
              </a:spcBef>
              <a:buSzPct val="50000"/>
              <a:buBlip>
                <a:blip r:embed="rId3"/>
              </a:buBlip>
            </a:pPr>
            <a:r>
              <a:rPr lang="en-US" dirty="0" err="1" smtClean="0">
                <a:solidFill>
                  <a:srgbClr val="FFFFFF"/>
                </a:solidFill>
              </a:rPr>
              <a:t>ViewModel</a:t>
            </a:r>
            <a:r>
              <a:rPr lang="en-US" dirty="0" smtClean="0">
                <a:solidFill>
                  <a:srgbClr val="FFFFFF"/>
                </a:solidFill>
              </a:rPr>
              <a:t> First Approach</a:t>
            </a:r>
          </a:p>
          <a:p>
            <a:pPr lvl="1">
              <a:spcBef>
                <a:spcPct val="0"/>
              </a:spcBef>
              <a:buSzPct val="50000"/>
              <a:buBlip>
                <a:blip r:embed="rId3"/>
              </a:buBlip>
            </a:pPr>
            <a:r>
              <a:rPr lang="en-US" dirty="0" smtClean="0">
                <a:solidFill>
                  <a:srgbClr val="FFFFFF"/>
                </a:solidFill>
              </a:rPr>
              <a:t>View First Approach</a:t>
            </a:r>
          </a:p>
          <a:p>
            <a:endParaRPr lang="en-ZA" dirty="0"/>
          </a:p>
        </p:txBody>
      </p:sp>
      <p:sp>
        <p:nvSpPr>
          <p:cNvPr id="4" name="Slide Number Placeholder 3"/>
          <p:cNvSpPr>
            <a:spLocks noGrp="1"/>
          </p:cNvSpPr>
          <p:nvPr>
            <p:ph type="sldNum" sz="quarter" idx="10"/>
          </p:nvPr>
        </p:nvSpPr>
        <p:spPr/>
        <p:txBody>
          <a:bodyPr/>
          <a:lstStyle/>
          <a:p>
            <a:fld id="{572920F4-478E-B947-B40F-4A7E6D33BC5F}" type="slidenum">
              <a:rPr lang="en-US" smtClean="0"/>
              <a:t>34</a:t>
            </a:fld>
            <a:endParaRPr lang="en-US"/>
          </a:p>
        </p:txBody>
      </p:sp>
    </p:spTree>
    <p:extLst>
      <p:ext uri="{BB962C8B-B14F-4D97-AF65-F5344CB8AC3E}">
        <p14:creationId xmlns:p14="http://schemas.microsoft.com/office/powerpoint/2010/main" val="14884234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572920F4-478E-B947-B40F-4A7E6D33BC5F}" type="slidenum">
              <a:rPr lang="en-US" smtClean="0"/>
              <a:t>35</a:t>
            </a:fld>
            <a:endParaRPr lang="en-US"/>
          </a:p>
        </p:txBody>
      </p:sp>
    </p:spTree>
    <p:extLst>
      <p:ext uri="{BB962C8B-B14F-4D97-AF65-F5344CB8AC3E}">
        <p14:creationId xmlns:p14="http://schemas.microsoft.com/office/powerpoint/2010/main" val="16507709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buSzPct val="50000"/>
              <a:buBlip>
                <a:blip r:embed="rId3"/>
              </a:buBlip>
            </a:pPr>
            <a:r>
              <a:rPr lang="en-US" dirty="0" smtClean="0">
                <a:solidFill>
                  <a:srgbClr val="FFFFFF"/>
                </a:solidFill>
              </a:rPr>
              <a:t>Data Binding</a:t>
            </a:r>
          </a:p>
          <a:p>
            <a:pPr lvl="1">
              <a:spcBef>
                <a:spcPct val="0"/>
              </a:spcBef>
              <a:buSzPct val="50000"/>
              <a:buBlip>
                <a:blip r:embed="rId3"/>
              </a:buBlip>
            </a:pPr>
            <a:r>
              <a:rPr lang="en-US" dirty="0" err="1" smtClean="0">
                <a:solidFill>
                  <a:srgbClr val="FFFFFF"/>
                </a:solidFill>
              </a:rPr>
              <a:t>DataContext</a:t>
            </a:r>
            <a:r>
              <a:rPr lang="en-US" dirty="0" smtClean="0">
                <a:solidFill>
                  <a:srgbClr val="FFFFFF"/>
                </a:solidFill>
              </a:rPr>
              <a:t> / Binding</a:t>
            </a:r>
          </a:p>
          <a:p>
            <a:pPr lvl="1">
              <a:spcBef>
                <a:spcPct val="0"/>
              </a:spcBef>
              <a:buSzPct val="50000"/>
              <a:buBlip>
                <a:blip r:embed="rId3"/>
              </a:buBlip>
            </a:pPr>
            <a:r>
              <a:rPr lang="en-US" dirty="0" err="1" smtClean="0">
                <a:solidFill>
                  <a:srgbClr val="FFFFFF"/>
                </a:solidFill>
              </a:rPr>
              <a:t>INotifyPropertyChanged</a:t>
            </a:r>
            <a:endParaRPr lang="en-US" dirty="0" smtClean="0">
              <a:solidFill>
                <a:srgbClr val="FFFFFF"/>
              </a:solidFill>
            </a:endParaRPr>
          </a:p>
          <a:p>
            <a:pPr lvl="1">
              <a:spcBef>
                <a:spcPct val="0"/>
              </a:spcBef>
              <a:buSzPct val="50000"/>
              <a:buBlip>
                <a:blip r:embed="rId3"/>
              </a:buBlip>
            </a:pPr>
            <a:r>
              <a:rPr lang="en-US" dirty="0" err="1" smtClean="0">
                <a:solidFill>
                  <a:srgbClr val="FFFFFF"/>
                </a:solidFill>
              </a:rPr>
              <a:t>ObservableCollection</a:t>
            </a:r>
            <a:endParaRPr lang="en-US" dirty="0" smtClean="0">
              <a:solidFill>
                <a:srgbClr val="FFFFFF"/>
              </a:solidFill>
            </a:endParaRPr>
          </a:p>
          <a:p>
            <a:pPr marL="305395" lvl="1" indent="0">
              <a:spcBef>
                <a:spcPct val="0"/>
              </a:spcBef>
              <a:buSzPct val="50000"/>
              <a:buNone/>
            </a:pPr>
            <a:endParaRPr lang="en-US" dirty="0" smtClean="0">
              <a:solidFill>
                <a:srgbClr val="FFFFFF"/>
              </a:solidFill>
            </a:endParaRPr>
          </a:p>
          <a:p>
            <a:pPr>
              <a:spcBef>
                <a:spcPct val="0"/>
              </a:spcBef>
              <a:buSzPct val="50000"/>
              <a:buBlip>
                <a:blip r:embed="rId3"/>
              </a:buBlip>
            </a:pPr>
            <a:r>
              <a:rPr lang="en-US" dirty="0" smtClean="0">
                <a:solidFill>
                  <a:srgbClr val="FFFFFF"/>
                </a:solidFill>
              </a:rPr>
              <a:t>Commands</a:t>
            </a:r>
          </a:p>
          <a:p>
            <a:pPr lvl="1">
              <a:spcBef>
                <a:spcPct val="0"/>
              </a:spcBef>
              <a:buSzPct val="50000"/>
              <a:buBlip>
                <a:blip r:embed="rId3"/>
              </a:buBlip>
            </a:pPr>
            <a:r>
              <a:rPr lang="en-US" dirty="0" err="1" smtClean="0">
                <a:solidFill>
                  <a:srgbClr val="FFFFFF"/>
                </a:solidFill>
              </a:rPr>
              <a:t>ICommand</a:t>
            </a:r>
            <a:endParaRPr lang="en-US" dirty="0" smtClean="0">
              <a:solidFill>
                <a:srgbClr val="FFFFFF"/>
              </a:solidFill>
            </a:endParaRPr>
          </a:p>
          <a:p>
            <a:pPr>
              <a:spcBef>
                <a:spcPct val="0"/>
              </a:spcBef>
              <a:buSzPct val="50000"/>
              <a:buBlip>
                <a:blip r:embed="rId3"/>
              </a:buBlip>
            </a:pPr>
            <a:endParaRPr lang="en-US" dirty="0" smtClean="0">
              <a:solidFill>
                <a:srgbClr val="FFFFFF"/>
              </a:solidFill>
            </a:endParaRPr>
          </a:p>
          <a:p>
            <a:pPr>
              <a:spcBef>
                <a:spcPct val="0"/>
              </a:spcBef>
              <a:buSzPct val="50000"/>
              <a:buBlip>
                <a:blip r:embed="rId3"/>
              </a:buBlip>
            </a:pPr>
            <a:r>
              <a:rPr lang="en-US" dirty="0" smtClean="0">
                <a:solidFill>
                  <a:srgbClr val="FFFFFF"/>
                </a:solidFill>
              </a:rPr>
              <a:t>Behaviours</a:t>
            </a:r>
          </a:p>
          <a:p>
            <a:pPr lvl="1">
              <a:spcBef>
                <a:spcPct val="0"/>
              </a:spcBef>
              <a:buSzPct val="50000"/>
              <a:buBlip>
                <a:blip r:embed="rId3"/>
              </a:buBlip>
            </a:pPr>
            <a:r>
              <a:rPr lang="en-US" dirty="0" smtClean="0">
                <a:solidFill>
                  <a:srgbClr val="FFFFFF"/>
                </a:solidFill>
              </a:rPr>
              <a:t>Attached Properties</a:t>
            </a:r>
          </a:p>
          <a:p>
            <a:pPr lvl="1">
              <a:spcBef>
                <a:spcPct val="0"/>
              </a:spcBef>
              <a:buSzPct val="50000"/>
              <a:buBlip>
                <a:blip r:embed="rId3"/>
              </a:buBlip>
            </a:pPr>
            <a:r>
              <a:rPr lang="en-US" dirty="0" smtClean="0">
                <a:solidFill>
                  <a:srgbClr val="FFFFFF"/>
                </a:solidFill>
              </a:rPr>
              <a:t>Attached Behaviours</a:t>
            </a:r>
          </a:p>
          <a:p>
            <a:pPr>
              <a:spcBef>
                <a:spcPct val="0"/>
              </a:spcBef>
              <a:buSzPct val="50000"/>
              <a:buBlip>
                <a:blip r:embed="rId3"/>
              </a:buBlip>
            </a:pPr>
            <a:r>
              <a:rPr lang="en-US" dirty="0" smtClean="0">
                <a:solidFill>
                  <a:srgbClr val="FFFFFF"/>
                </a:solidFill>
              </a:rPr>
              <a:t>Converters</a:t>
            </a:r>
          </a:p>
          <a:p>
            <a:pPr lvl="1">
              <a:spcBef>
                <a:spcPct val="0"/>
              </a:spcBef>
              <a:buSzPct val="50000"/>
              <a:buBlip>
                <a:blip r:embed="rId3"/>
              </a:buBlip>
            </a:pPr>
            <a:r>
              <a:rPr lang="en-US" dirty="0" err="1" smtClean="0">
                <a:solidFill>
                  <a:srgbClr val="FFFFFF"/>
                </a:solidFill>
              </a:rPr>
              <a:t>IValueConverter</a:t>
            </a:r>
            <a:endParaRPr lang="en-US" dirty="0" smtClean="0">
              <a:solidFill>
                <a:srgbClr val="FFFFFF"/>
              </a:solidFill>
            </a:endParaRPr>
          </a:p>
          <a:p>
            <a:pPr lvl="1">
              <a:spcBef>
                <a:spcPct val="0"/>
              </a:spcBef>
              <a:buSzPct val="50000"/>
              <a:buBlip>
                <a:blip r:embed="rId3"/>
              </a:buBlip>
            </a:pPr>
            <a:r>
              <a:rPr lang="en-US" dirty="0" err="1" smtClean="0">
                <a:solidFill>
                  <a:srgbClr val="FFFFFF"/>
                </a:solidFill>
              </a:rPr>
              <a:t>MarkupExtension</a:t>
            </a:r>
            <a:endParaRPr lang="en-US" dirty="0" smtClean="0">
              <a:solidFill>
                <a:srgbClr val="FFFFFF"/>
              </a:solidFill>
            </a:endParaRPr>
          </a:p>
          <a:p>
            <a:pPr marL="44648" indent="0">
              <a:buSzPct val="50000"/>
              <a:buNone/>
            </a:pPr>
            <a:endParaRPr lang="en-ZA" dirty="0" smtClean="0"/>
          </a:p>
          <a:p>
            <a:endParaRPr lang="en-ZA" dirty="0"/>
          </a:p>
        </p:txBody>
      </p:sp>
      <p:sp>
        <p:nvSpPr>
          <p:cNvPr id="4" name="Slide Number Placeholder 3"/>
          <p:cNvSpPr>
            <a:spLocks noGrp="1"/>
          </p:cNvSpPr>
          <p:nvPr>
            <p:ph type="sldNum" sz="quarter" idx="10"/>
          </p:nvPr>
        </p:nvSpPr>
        <p:spPr/>
        <p:txBody>
          <a:bodyPr/>
          <a:lstStyle/>
          <a:p>
            <a:fld id="{572920F4-478E-B947-B40F-4A7E6D33BC5F}" type="slidenum">
              <a:rPr lang="en-US" smtClean="0"/>
              <a:t>36</a:t>
            </a:fld>
            <a:endParaRPr lang="en-US"/>
          </a:p>
        </p:txBody>
      </p:sp>
    </p:spTree>
    <p:extLst>
      <p:ext uri="{BB962C8B-B14F-4D97-AF65-F5344CB8AC3E}">
        <p14:creationId xmlns:p14="http://schemas.microsoft.com/office/powerpoint/2010/main" val="16507709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Unit </a:t>
            </a:r>
            <a:r>
              <a:rPr lang="en-ZA" dirty="0" err="1" smtClean="0"/>
              <a:t>Tes</a:t>
            </a:r>
            <a:endParaRPr lang="en-ZA" dirty="0"/>
          </a:p>
        </p:txBody>
      </p:sp>
      <p:sp>
        <p:nvSpPr>
          <p:cNvPr id="4" name="Slide Number Placeholder 3"/>
          <p:cNvSpPr>
            <a:spLocks noGrp="1"/>
          </p:cNvSpPr>
          <p:nvPr>
            <p:ph type="sldNum" sz="quarter" idx="10"/>
          </p:nvPr>
        </p:nvSpPr>
        <p:spPr/>
        <p:txBody>
          <a:bodyPr/>
          <a:lstStyle/>
          <a:p>
            <a:fld id="{572920F4-478E-B947-B40F-4A7E6D33BC5F}" type="slidenum">
              <a:rPr lang="en-US" smtClean="0"/>
              <a:t>37</a:t>
            </a:fld>
            <a:endParaRPr lang="en-US"/>
          </a:p>
        </p:txBody>
      </p:sp>
    </p:spTree>
    <p:extLst>
      <p:ext uri="{BB962C8B-B14F-4D97-AF65-F5344CB8AC3E}">
        <p14:creationId xmlns:p14="http://schemas.microsoft.com/office/powerpoint/2010/main" val="14884234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buSzPct val="50000"/>
              <a:buBlip>
                <a:blip r:embed="rId3"/>
              </a:buBlip>
            </a:pPr>
            <a:r>
              <a:rPr lang="en-US" dirty="0" smtClean="0">
                <a:solidFill>
                  <a:srgbClr val="FFFFFF"/>
                </a:solidFill>
              </a:rPr>
              <a:t>Unit Testing</a:t>
            </a:r>
          </a:p>
          <a:p>
            <a:pPr>
              <a:spcBef>
                <a:spcPct val="0"/>
              </a:spcBef>
              <a:buSzPct val="50000"/>
              <a:buBlip>
                <a:blip r:embed="rId3"/>
              </a:buBlip>
            </a:pPr>
            <a:r>
              <a:rPr lang="en-US" dirty="0" smtClean="0">
                <a:solidFill>
                  <a:srgbClr val="FFFFFF"/>
                </a:solidFill>
              </a:rPr>
              <a:t>Structuring for DI</a:t>
            </a:r>
          </a:p>
          <a:p>
            <a:endParaRPr lang="en-ZA" dirty="0" smtClean="0"/>
          </a:p>
          <a:p>
            <a:r>
              <a:rPr lang="en-ZA" dirty="0" smtClean="0"/>
              <a:t/>
            </a:r>
            <a:br>
              <a:rPr lang="en-ZA" dirty="0" smtClean="0"/>
            </a:br>
            <a:r>
              <a:rPr lang="en-ZA" dirty="0" smtClean="0"/>
              <a:t>Inversion of Control Pattern</a:t>
            </a:r>
            <a:r>
              <a:rPr lang="en-ZA" baseline="0" dirty="0" smtClean="0"/>
              <a:t> is closely related to Dependency Injection</a:t>
            </a:r>
          </a:p>
          <a:p>
            <a:endParaRPr lang="en-ZA" dirty="0" smtClean="0"/>
          </a:p>
          <a:p>
            <a:endParaRPr lang="en-ZA" dirty="0" smtClean="0"/>
          </a:p>
          <a:p>
            <a:r>
              <a:rPr lang="en-ZA" dirty="0" smtClean="0"/>
              <a:t>Unit Testing</a:t>
            </a:r>
          </a:p>
          <a:p>
            <a:endParaRPr lang="en-ZA" dirty="0" smtClean="0"/>
          </a:p>
          <a:p>
            <a:pPr>
              <a:spcBef>
                <a:spcPct val="0"/>
              </a:spcBef>
              <a:buSzPct val="50000"/>
              <a:buBlip>
                <a:blip r:embed="rId3"/>
              </a:buBlip>
            </a:pPr>
            <a:r>
              <a:rPr lang="en-US" sz="1200" dirty="0" smtClean="0">
                <a:solidFill>
                  <a:srgbClr val="FFFFFF"/>
                </a:solidFill>
              </a:rPr>
              <a:t>Separation of concerns should make things easier to test</a:t>
            </a:r>
          </a:p>
          <a:p>
            <a:pPr marL="44648" indent="0">
              <a:spcBef>
                <a:spcPct val="0"/>
              </a:spcBef>
              <a:buSzPct val="50000"/>
              <a:buNone/>
            </a:pPr>
            <a:endParaRPr lang="en-US" sz="1200" dirty="0" smtClean="0">
              <a:solidFill>
                <a:srgbClr val="FFFFFF"/>
              </a:solidFill>
            </a:endParaRPr>
          </a:p>
          <a:p>
            <a:pPr>
              <a:spcBef>
                <a:spcPct val="0"/>
              </a:spcBef>
              <a:buSzPct val="50000"/>
              <a:buBlip>
                <a:blip r:embed="rId3"/>
              </a:buBlip>
            </a:pPr>
            <a:r>
              <a:rPr lang="en-US" sz="1200" dirty="0" smtClean="0">
                <a:solidFill>
                  <a:srgbClr val="FFFFFF"/>
                </a:solidFill>
              </a:rPr>
              <a:t>Code that touches UI elements may not behave predictably when run from unit tests</a:t>
            </a:r>
          </a:p>
          <a:p>
            <a:pPr marL="44648" indent="0">
              <a:spcBef>
                <a:spcPct val="0"/>
              </a:spcBef>
              <a:buSzPct val="50000"/>
              <a:buNone/>
            </a:pPr>
            <a:endParaRPr lang="en-US" sz="1200" dirty="0" smtClean="0">
              <a:solidFill>
                <a:srgbClr val="FFFFFF"/>
              </a:solidFill>
            </a:endParaRPr>
          </a:p>
          <a:p>
            <a:pPr>
              <a:spcBef>
                <a:spcPct val="0"/>
              </a:spcBef>
              <a:buSzPct val="50000"/>
              <a:buBlip>
                <a:blip r:embed="rId3"/>
              </a:buBlip>
            </a:pPr>
            <a:r>
              <a:rPr lang="en-US" sz="1200" dirty="0" smtClean="0">
                <a:solidFill>
                  <a:srgbClr val="FFFFFF"/>
                </a:solidFill>
              </a:rPr>
              <a:t>Write unit tests for </a:t>
            </a:r>
            <a:r>
              <a:rPr lang="en-US" sz="1200" dirty="0" err="1" smtClean="0">
                <a:solidFill>
                  <a:srgbClr val="FFFFFF"/>
                </a:solidFill>
              </a:rPr>
              <a:t>ViewModel</a:t>
            </a:r>
            <a:r>
              <a:rPr lang="en-US" sz="1200" dirty="0" smtClean="0">
                <a:solidFill>
                  <a:srgbClr val="FFFFFF"/>
                </a:solidFill>
              </a:rPr>
              <a:t> methods that have branching</a:t>
            </a:r>
          </a:p>
          <a:p>
            <a:pPr marL="44648" indent="0">
              <a:spcBef>
                <a:spcPct val="0"/>
              </a:spcBef>
              <a:buSzPct val="50000"/>
              <a:buNone/>
            </a:pPr>
            <a:endParaRPr lang="en-US" sz="1200" dirty="0" smtClean="0">
              <a:solidFill>
                <a:srgbClr val="FFFFFF"/>
              </a:solidFill>
            </a:endParaRPr>
          </a:p>
          <a:p>
            <a:pPr>
              <a:spcBef>
                <a:spcPct val="0"/>
              </a:spcBef>
              <a:buSzPct val="50000"/>
              <a:buBlip>
                <a:blip r:embed="rId3"/>
              </a:buBlip>
            </a:pPr>
            <a:r>
              <a:rPr lang="en-US" sz="1200" dirty="0" smtClean="0">
                <a:solidFill>
                  <a:srgbClr val="FFFFFF"/>
                </a:solidFill>
              </a:rPr>
              <a:t>Use Dependency Injection to remove tightly coupled dependencies</a:t>
            </a:r>
          </a:p>
          <a:p>
            <a:pPr marL="44648" indent="0">
              <a:spcBef>
                <a:spcPct val="0"/>
              </a:spcBef>
              <a:buSzPct val="50000"/>
              <a:buNone/>
            </a:pPr>
            <a:endParaRPr lang="en-US" sz="1200" dirty="0" smtClean="0">
              <a:solidFill>
                <a:srgbClr val="FFFFFF"/>
              </a:solidFill>
            </a:endParaRPr>
          </a:p>
          <a:p>
            <a:pPr>
              <a:spcBef>
                <a:spcPct val="0"/>
              </a:spcBef>
              <a:buSzPct val="50000"/>
              <a:buBlip>
                <a:blip r:embed="rId3"/>
              </a:buBlip>
            </a:pPr>
            <a:r>
              <a:rPr lang="en-US" sz="1200" dirty="0" smtClean="0">
                <a:solidFill>
                  <a:srgbClr val="FFFFFF"/>
                </a:solidFill>
              </a:rPr>
              <a:t>Effective unit testing is an art, beyond the scope of this session</a:t>
            </a:r>
          </a:p>
          <a:p>
            <a:pPr>
              <a:spcBef>
                <a:spcPct val="0"/>
              </a:spcBef>
              <a:buSzPct val="50000"/>
              <a:buBlip>
                <a:blip r:embed="rId3"/>
              </a:buBlip>
            </a:pPr>
            <a:endParaRPr lang="en-US" sz="1200" dirty="0" smtClean="0">
              <a:solidFill>
                <a:srgbClr val="FFFFFF"/>
              </a:solidFill>
            </a:endParaRPr>
          </a:p>
          <a:p>
            <a:endParaRPr lang="en-ZA" dirty="0"/>
          </a:p>
        </p:txBody>
      </p:sp>
      <p:sp>
        <p:nvSpPr>
          <p:cNvPr id="4" name="Slide Number Placeholder 3"/>
          <p:cNvSpPr>
            <a:spLocks noGrp="1"/>
          </p:cNvSpPr>
          <p:nvPr>
            <p:ph type="sldNum" sz="quarter" idx="10"/>
          </p:nvPr>
        </p:nvSpPr>
        <p:spPr/>
        <p:txBody>
          <a:bodyPr/>
          <a:lstStyle/>
          <a:p>
            <a:fld id="{572920F4-478E-B947-B40F-4A7E6D33BC5F}" type="slidenum">
              <a:rPr lang="en-US" smtClean="0"/>
              <a:t>38</a:t>
            </a:fld>
            <a:endParaRPr lang="en-US"/>
          </a:p>
        </p:txBody>
      </p:sp>
    </p:spTree>
    <p:extLst>
      <p:ext uri="{BB962C8B-B14F-4D97-AF65-F5344CB8AC3E}">
        <p14:creationId xmlns:p14="http://schemas.microsoft.com/office/powerpoint/2010/main" val="16507709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buSzPct val="50000"/>
              <a:buBlip>
                <a:blip r:embed="rId3"/>
              </a:buBlip>
            </a:pPr>
            <a:r>
              <a:rPr lang="en-US" dirty="0" smtClean="0">
                <a:solidFill>
                  <a:srgbClr val="FFFFFF"/>
                </a:solidFill>
              </a:rPr>
              <a:t>Prism </a:t>
            </a:r>
          </a:p>
          <a:p>
            <a:pPr>
              <a:spcBef>
                <a:spcPct val="0"/>
              </a:spcBef>
              <a:buSzPct val="50000"/>
              <a:buBlip>
                <a:blip r:embed="rId3"/>
              </a:buBlip>
            </a:pPr>
            <a:r>
              <a:rPr lang="en-US" dirty="0" err="1" smtClean="0">
                <a:solidFill>
                  <a:srgbClr val="FFFFFF"/>
                </a:solidFill>
              </a:rPr>
              <a:t>Caliburn</a:t>
            </a:r>
            <a:r>
              <a:rPr lang="en-US" dirty="0" smtClean="0">
                <a:solidFill>
                  <a:srgbClr val="FFFFFF"/>
                </a:solidFill>
              </a:rPr>
              <a:t> Micro</a:t>
            </a:r>
          </a:p>
          <a:p>
            <a:pPr>
              <a:spcBef>
                <a:spcPct val="0"/>
              </a:spcBef>
              <a:buSzPct val="50000"/>
              <a:buBlip>
                <a:blip r:embed="rId3"/>
              </a:buBlip>
            </a:pPr>
            <a:r>
              <a:rPr lang="en-US" dirty="0" smtClean="0">
                <a:solidFill>
                  <a:srgbClr val="FFFFFF"/>
                </a:solidFill>
              </a:rPr>
              <a:t>MVVM Light</a:t>
            </a:r>
          </a:p>
          <a:p>
            <a:pPr marL="44648" indent="0">
              <a:buSzPct val="50000"/>
              <a:buNone/>
            </a:pPr>
            <a:endParaRPr lang="en-ZA" dirty="0" smtClean="0"/>
          </a:p>
          <a:p>
            <a:endParaRPr lang="en-ZA" dirty="0"/>
          </a:p>
        </p:txBody>
      </p:sp>
      <p:sp>
        <p:nvSpPr>
          <p:cNvPr id="4" name="Slide Number Placeholder 3"/>
          <p:cNvSpPr>
            <a:spLocks noGrp="1"/>
          </p:cNvSpPr>
          <p:nvPr>
            <p:ph type="sldNum" sz="quarter" idx="10"/>
          </p:nvPr>
        </p:nvSpPr>
        <p:spPr/>
        <p:txBody>
          <a:bodyPr/>
          <a:lstStyle/>
          <a:p>
            <a:fld id="{572920F4-478E-B947-B40F-4A7E6D33BC5F}" type="slidenum">
              <a:rPr lang="en-US" smtClean="0"/>
              <a:t>39</a:t>
            </a:fld>
            <a:endParaRPr lang="en-US"/>
          </a:p>
        </p:txBody>
      </p:sp>
    </p:spTree>
    <p:extLst>
      <p:ext uri="{BB962C8B-B14F-4D97-AF65-F5344CB8AC3E}">
        <p14:creationId xmlns:p14="http://schemas.microsoft.com/office/powerpoint/2010/main" val="16507709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buSzPct val="50000"/>
              <a:buBlip>
                <a:blip r:embed="rId3"/>
              </a:buBlip>
            </a:pPr>
            <a:r>
              <a:rPr lang="en-US" dirty="0" smtClean="0">
                <a:solidFill>
                  <a:srgbClr val="FFFFFF"/>
                </a:solidFill>
              </a:rPr>
              <a:t>Why MVVM </a:t>
            </a:r>
          </a:p>
          <a:p>
            <a:pPr lvl="1">
              <a:spcBef>
                <a:spcPct val="0"/>
              </a:spcBef>
              <a:buSzPct val="50000"/>
              <a:buBlip>
                <a:blip r:embed="rId3"/>
              </a:buBlip>
            </a:pPr>
            <a:r>
              <a:rPr lang="en-US" dirty="0" smtClean="0">
                <a:solidFill>
                  <a:srgbClr val="FFFFFF"/>
                </a:solidFill>
              </a:rPr>
              <a:t>Separation of Concerns</a:t>
            </a:r>
          </a:p>
          <a:p>
            <a:pPr marL="44648" indent="0">
              <a:spcBef>
                <a:spcPct val="0"/>
              </a:spcBef>
              <a:buSzPct val="50000"/>
              <a:buNone/>
            </a:pPr>
            <a:endParaRPr lang="en-US" dirty="0" smtClean="0">
              <a:solidFill>
                <a:srgbClr val="FFFFFF"/>
              </a:solidFill>
            </a:endParaRPr>
          </a:p>
          <a:p>
            <a:pPr>
              <a:spcBef>
                <a:spcPct val="0"/>
              </a:spcBef>
              <a:buSzPct val="50000"/>
              <a:buBlip>
                <a:blip r:embed="rId3"/>
              </a:buBlip>
            </a:pPr>
            <a:r>
              <a:rPr lang="en-US" dirty="0" smtClean="0">
                <a:solidFill>
                  <a:srgbClr val="FFFFFF"/>
                </a:solidFill>
              </a:rPr>
              <a:t>Fundamental Concepts</a:t>
            </a:r>
          </a:p>
          <a:p>
            <a:pPr lvl="1">
              <a:spcBef>
                <a:spcPct val="0"/>
              </a:spcBef>
              <a:buSzPct val="50000"/>
              <a:buBlip>
                <a:blip r:embed="rId3"/>
              </a:buBlip>
            </a:pPr>
            <a:r>
              <a:rPr lang="en-US" dirty="0" smtClean="0">
                <a:solidFill>
                  <a:srgbClr val="FFFFFF"/>
                </a:solidFill>
              </a:rPr>
              <a:t>Binding, Commands, Behaviors, Converters</a:t>
            </a:r>
          </a:p>
          <a:p>
            <a:pPr marL="305395" lvl="1" indent="0">
              <a:spcBef>
                <a:spcPct val="0"/>
              </a:spcBef>
              <a:buSzPct val="50000"/>
              <a:buNone/>
            </a:pPr>
            <a:endParaRPr lang="en-US" dirty="0" smtClean="0">
              <a:solidFill>
                <a:srgbClr val="FFFFFF"/>
              </a:solidFill>
            </a:endParaRPr>
          </a:p>
          <a:p>
            <a:pPr>
              <a:spcBef>
                <a:spcPct val="0"/>
              </a:spcBef>
              <a:buSzPct val="50000"/>
              <a:buBlip>
                <a:blip r:embed="rId3"/>
              </a:buBlip>
            </a:pPr>
            <a:r>
              <a:rPr lang="en-US" dirty="0" smtClean="0">
                <a:solidFill>
                  <a:srgbClr val="FFFFFF"/>
                </a:solidFill>
              </a:rPr>
              <a:t>Solution Structure</a:t>
            </a:r>
          </a:p>
          <a:p>
            <a:pPr lvl="1">
              <a:spcBef>
                <a:spcPct val="0"/>
              </a:spcBef>
              <a:buSzPct val="50000"/>
              <a:buBlip>
                <a:blip r:embed="rId3"/>
              </a:buBlip>
            </a:pPr>
            <a:r>
              <a:rPr lang="en-US" dirty="0" smtClean="0">
                <a:solidFill>
                  <a:srgbClr val="FFFFFF"/>
                </a:solidFill>
              </a:rPr>
              <a:t>View First, </a:t>
            </a:r>
            <a:r>
              <a:rPr lang="en-US" dirty="0" err="1" smtClean="0">
                <a:solidFill>
                  <a:srgbClr val="FFFFFF"/>
                </a:solidFill>
              </a:rPr>
              <a:t>ViewModel</a:t>
            </a:r>
            <a:r>
              <a:rPr lang="en-US" dirty="0" smtClean="0">
                <a:solidFill>
                  <a:srgbClr val="FFFFFF"/>
                </a:solidFill>
              </a:rPr>
              <a:t> First approach</a:t>
            </a:r>
          </a:p>
          <a:p>
            <a:pPr marL="305395" lvl="1" indent="0">
              <a:spcBef>
                <a:spcPct val="0"/>
              </a:spcBef>
              <a:buSzPct val="50000"/>
              <a:buNone/>
            </a:pPr>
            <a:endParaRPr lang="en-US" dirty="0" smtClean="0">
              <a:solidFill>
                <a:srgbClr val="FFFFFF"/>
              </a:solidFill>
            </a:endParaRPr>
          </a:p>
          <a:p>
            <a:pPr>
              <a:spcBef>
                <a:spcPct val="0"/>
              </a:spcBef>
              <a:buSzPct val="50000"/>
              <a:buBlip>
                <a:blip r:embed="rId3"/>
              </a:buBlip>
            </a:pPr>
            <a:r>
              <a:rPr lang="en-US" dirty="0" smtClean="0">
                <a:solidFill>
                  <a:srgbClr val="FFFFFF"/>
                </a:solidFill>
              </a:rPr>
              <a:t>Maintainability</a:t>
            </a:r>
          </a:p>
          <a:p>
            <a:pPr lvl="1">
              <a:spcBef>
                <a:spcPct val="0"/>
              </a:spcBef>
              <a:buSzPct val="50000"/>
              <a:buBlip>
                <a:blip r:embed="rId3"/>
              </a:buBlip>
            </a:pPr>
            <a:r>
              <a:rPr lang="en-US" dirty="0" smtClean="0">
                <a:solidFill>
                  <a:srgbClr val="FFFFFF"/>
                </a:solidFill>
              </a:rPr>
              <a:t>Unit Test, Structuring for DI</a:t>
            </a:r>
          </a:p>
          <a:p>
            <a:pPr marL="305395" lvl="1" indent="0">
              <a:spcBef>
                <a:spcPct val="0"/>
              </a:spcBef>
              <a:buSzPct val="50000"/>
              <a:buNone/>
            </a:pPr>
            <a:endParaRPr lang="en-US" dirty="0" smtClean="0">
              <a:solidFill>
                <a:srgbClr val="FFFFFF"/>
              </a:solidFill>
            </a:endParaRPr>
          </a:p>
          <a:p>
            <a:pPr>
              <a:spcBef>
                <a:spcPct val="0"/>
              </a:spcBef>
              <a:buSzPct val="50000"/>
              <a:buBlip>
                <a:blip r:embed="rId3"/>
              </a:buBlip>
            </a:pPr>
            <a:r>
              <a:rPr lang="en-US" dirty="0" smtClean="0">
                <a:solidFill>
                  <a:srgbClr val="FFFFFF"/>
                </a:solidFill>
              </a:rPr>
              <a:t>Available Toolkits</a:t>
            </a:r>
          </a:p>
          <a:p>
            <a:pPr lvl="1">
              <a:spcBef>
                <a:spcPct val="0"/>
              </a:spcBef>
              <a:buSzPct val="50000"/>
              <a:buBlip>
                <a:blip r:embed="rId3"/>
              </a:buBlip>
            </a:pPr>
            <a:r>
              <a:rPr lang="en-US" dirty="0" smtClean="0">
                <a:solidFill>
                  <a:srgbClr val="FFFFFF"/>
                </a:solidFill>
              </a:rPr>
              <a:t>Prism, </a:t>
            </a:r>
            <a:r>
              <a:rPr lang="en-US" dirty="0" err="1" smtClean="0">
                <a:solidFill>
                  <a:srgbClr val="FFFFFF"/>
                </a:solidFill>
              </a:rPr>
              <a:t>Caliburn</a:t>
            </a:r>
            <a:r>
              <a:rPr lang="en-US" dirty="0" smtClean="0">
                <a:solidFill>
                  <a:srgbClr val="FFFFFF"/>
                </a:solidFill>
              </a:rPr>
              <a:t> Micro, MVVM Light</a:t>
            </a:r>
          </a:p>
          <a:p>
            <a:endParaRPr lang="en-ZA" dirty="0"/>
          </a:p>
        </p:txBody>
      </p:sp>
      <p:sp>
        <p:nvSpPr>
          <p:cNvPr id="4" name="Slide Number Placeholder 3"/>
          <p:cNvSpPr>
            <a:spLocks noGrp="1"/>
          </p:cNvSpPr>
          <p:nvPr>
            <p:ph type="sldNum" sz="quarter" idx="10"/>
          </p:nvPr>
        </p:nvSpPr>
        <p:spPr/>
        <p:txBody>
          <a:bodyPr/>
          <a:lstStyle/>
          <a:p>
            <a:fld id="{572920F4-478E-B947-B40F-4A7E6D33BC5F}" type="slidenum">
              <a:rPr lang="en-US" smtClean="0"/>
              <a:t>41</a:t>
            </a:fld>
            <a:endParaRPr lang="en-US"/>
          </a:p>
        </p:txBody>
      </p:sp>
    </p:spTree>
    <p:extLst>
      <p:ext uri="{BB962C8B-B14F-4D97-AF65-F5344CB8AC3E}">
        <p14:creationId xmlns:p14="http://schemas.microsoft.com/office/powerpoint/2010/main" val="16507709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572920F4-478E-B947-B40F-4A7E6D33BC5F}" type="slidenum">
              <a:rPr lang="en-US" smtClean="0"/>
              <a:t>43</a:t>
            </a:fld>
            <a:endParaRPr lang="en-US"/>
          </a:p>
        </p:txBody>
      </p:sp>
    </p:spTree>
    <p:extLst>
      <p:ext uri="{BB962C8B-B14F-4D97-AF65-F5344CB8AC3E}">
        <p14:creationId xmlns:p14="http://schemas.microsoft.com/office/powerpoint/2010/main" val="1650770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572920F4-478E-B947-B40F-4A7E6D33BC5F}" type="slidenum">
              <a:rPr lang="en-US" smtClean="0"/>
              <a:t>6</a:t>
            </a:fld>
            <a:endParaRPr lang="en-US"/>
          </a:p>
        </p:txBody>
      </p:sp>
    </p:spTree>
    <p:extLst>
      <p:ext uri="{BB962C8B-B14F-4D97-AF65-F5344CB8AC3E}">
        <p14:creationId xmlns:p14="http://schemas.microsoft.com/office/powerpoint/2010/main" val="1483452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Show Application development in the past</a:t>
            </a:r>
          </a:p>
          <a:p>
            <a:r>
              <a:rPr lang="en-ZA" dirty="0" smtClean="0"/>
              <a:t>Tightly coupled to business logic</a:t>
            </a:r>
          </a:p>
          <a:p>
            <a:r>
              <a:rPr lang="en-ZA" dirty="0" smtClean="0"/>
              <a:t>Hard to change</a:t>
            </a:r>
          </a:p>
          <a:p>
            <a:r>
              <a:rPr lang="en-ZA" dirty="0" smtClean="0"/>
              <a:t>Doesn’t support multiple simultaneous workflows</a:t>
            </a:r>
          </a:p>
          <a:p>
            <a:r>
              <a:rPr lang="en-ZA" dirty="0" smtClean="0"/>
              <a:t>Hard to test</a:t>
            </a:r>
            <a:endParaRPr lang="en-ZA" dirty="0"/>
          </a:p>
        </p:txBody>
      </p:sp>
      <p:sp>
        <p:nvSpPr>
          <p:cNvPr id="4" name="Slide Number Placeholder 3"/>
          <p:cNvSpPr>
            <a:spLocks noGrp="1"/>
          </p:cNvSpPr>
          <p:nvPr>
            <p:ph type="sldNum" sz="quarter" idx="10"/>
          </p:nvPr>
        </p:nvSpPr>
        <p:spPr/>
        <p:txBody>
          <a:bodyPr/>
          <a:lstStyle/>
          <a:p>
            <a:fld id="{572920F4-478E-B947-B40F-4A7E6D33BC5F}" type="slidenum">
              <a:rPr lang="en-US" smtClean="0"/>
              <a:t>8</a:t>
            </a:fld>
            <a:endParaRPr lang="en-US"/>
          </a:p>
        </p:txBody>
      </p:sp>
    </p:spTree>
    <p:extLst>
      <p:ext uri="{BB962C8B-B14F-4D97-AF65-F5344CB8AC3E}">
        <p14:creationId xmlns:p14="http://schemas.microsoft.com/office/powerpoint/2010/main" val="167783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UI Design Pattern</a:t>
            </a:r>
          </a:p>
          <a:p>
            <a:r>
              <a:rPr lang="en-ZA" dirty="0" smtClean="0"/>
              <a:t>Plumbing code separated from domain</a:t>
            </a:r>
          </a:p>
          <a:p>
            <a:r>
              <a:rPr lang="en-ZA" dirty="0" smtClean="0"/>
              <a:t>Easy to test</a:t>
            </a:r>
          </a:p>
          <a:p>
            <a:r>
              <a:rPr lang="en-ZA" dirty="0" smtClean="0"/>
              <a:t>Developer</a:t>
            </a:r>
            <a:r>
              <a:rPr lang="en-ZA" baseline="0" dirty="0" smtClean="0"/>
              <a:t> / Designer simultaneous workflow</a:t>
            </a:r>
            <a:endParaRPr lang="en-ZA" dirty="0"/>
          </a:p>
        </p:txBody>
      </p:sp>
      <p:sp>
        <p:nvSpPr>
          <p:cNvPr id="4" name="Slide Number Placeholder 3"/>
          <p:cNvSpPr>
            <a:spLocks noGrp="1"/>
          </p:cNvSpPr>
          <p:nvPr>
            <p:ph type="sldNum" sz="quarter" idx="10"/>
          </p:nvPr>
        </p:nvSpPr>
        <p:spPr/>
        <p:txBody>
          <a:bodyPr/>
          <a:lstStyle/>
          <a:p>
            <a:fld id="{572920F4-478E-B947-B40F-4A7E6D33BC5F}" type="slidenum">
              <a:rPr lang="en-US" smtClean="0"/>
              <a:t>9</a:t>
            </a:fld>
            <a:endParaRPr lang="en-US"/>
          </a:p>
        </p:txBody>
      </p:sp>
    </p:spTree>
    <p:extLst>
      <p:ext uri="{BB962C8B-B14F-4D97-AF65-F5344CB8AC3E}">
        <p14:creationId xmlns:p14="http://schemas.microsoft.com/office/powerpoint/2010/main" val="167783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572920F4-478E-B947-B40F-4A7E6D33BC5F}" type="slidenum">
              <a:rPr lang="en-US" smtClean="0"/>
              <a:t>12</a:t>
            </a:fld>
            <a:endParaRPr lang="en-US"/>
          </a:p>
        </p:txBody>
      </p:sp>
    </p:spTree>
    <p:extLst>
      <p:ext uri="{BB962C8B-B14F-4D97-AF65-F5344CB8AC3E}">
        <p14:creationId xmlns:p14="http://schemas.microsoft.com/office/powerpoint/2010/main" val="1488423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572920F4-478E-B947-B40F-4A7E6D33BC5F}" type="slidenum">
              <a:rPr lang="en-US" smtClean="0"/>
              <a:t>13</a:t>
            </a:fld>
            <a:endParaRPr lang="en-US"/>
          </a:p>
        </p:txBody>
      </p:sp>
    </p:spTree>
    <p:extLst>
      <p:ext uri="{BB962C8B-B14F-4D97-AF65-F5344CB8AC3E}">
        <p14:creationId xmlns:p14="http://schemas.microsoft.com/office/powerpoint/2010/main" val="14884234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572920F4-478E-B947-B40F-4A7E6D33BC5F}" type="slidenum">
              <a:rPr lang="en-US" smtClean="0"/>
              <a:t>14</a:t>
            </a:fld>
            <a:endParaRPr lang="en-US"/>
          </a:p>
        </p:txBody>
      </p:sp>
    </p:spTree>
    <p:extLst>
      <p:ext uri="{BB962C8B-B14F-4D97-AF65-F5344CB8AC3E}">
        <p14:creationId xmlns:p14="http://schemas.microsoft.com/office/powerpoint/2010/main" val="1488423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572920F4-478E-B947-B40F-4A7E6D33BC5F}" type="slidenum">
              <a:rPr lang="en-US" smtClean="0"/>
              <a:t>15</a:t>
            </a:fld>
            <a:endParaRPr lang="en-US"/>
          </a:p>
        </p:txBody>
      </p:sp>
    </p:spTree>
    <p:extLst>
      <p:ext uri="{BB962C8B-B14F-4D97-AF65-F5344CB8AC3E}">
        <p14:creationId xmlns:p14="http://schemas.microsoft.com/office/powerpoint/2010/main" val="14884234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descr="TechEd2013_colat 16x9 cover-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1817" y="0"/>
            <a:ext cx="9141721" cy="5143500"/>
          </a:xfrm>
          <a:prstGeom prst="rect">
            <a:avLst/>
          </a:prstGeom>
        </p:spPr>
      </p:pic>
      <p:sp>
        <p:nvSpPr>
          <p:cNvPr id="2" name="Title 1"/>
          <p:cNvSpPr>
            <a:spLocks noGrp="1"/>
          </p:cNvSpPr>
          <p:nvPr>
            <p:ph type="ctrTitle" hasCustomPrompt="1"/>
          </p:nvPr>
        </p:nvSpPr>
        <p:spPr>
          <a:xfrm>
            <a:off x="533400" y="2800350"/>
            <a:ext cx="3124200" cy="1102816"/>
          </a:xfrm>
          <a:prstGeom prst="rect">
            <a:avLst/>
          </a:prstGeom>
        </p:spPr>
        <p:txBody>
          <a:bodyPr vert="horz" lIns="51435" tIns="25718" rIns="51435" bIns="25718" anchor="ctr"/>
          <a:lstStyle>
            <a:lvl1pPr>
              <a:defRPr sz="2800">
                <a:latin typeface="+mn-lt"/>
                <a:cs typeface="Segoe UI" panose="020B0502040204020203" pitchFamily="34" charset="0"/>
              </a:defRPr>
            </a:lvl1pPr>
          </a:lstStyle>
          <a:p>
            <a:r>
              <a:rPr lang="en-US" dirty="0" smtClean="0"/>
              <a:t>16-19 April 2013</a:t>
            </a:r>
            <a:endParaRPr lang="en-US" dirty="0"/>
          </a:p>
        </p:txBody>
      </p:sp>
    </p:spTree>
    <p:extLst>
      <p:ext uri="{BB962C8B-B14F-4D97-AF65-F5344CB8AC3E}">
        <p14:creationId xmlns:p14="http://schemas.microsoft.com/office/powerpoint/2010/main" val="1558190512"/>
      </p:ext>
    </p:extLst>
  </p:cSld>
  <p:clrMapOvr>
    <a:masterClrMapping/>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6276"/>
            <a:ext cx="8229600" cy="612874"/>
          </a:xfrm>
          <a:prstGeom prst="rect">
            <a:avLst/>
          </a:prstGeom>
        </p:spPr>
        <p:txBody>
          <a:bodyPr vert="horz" lIns="51435" tIns="25718" rIns="51435" bIns="25718" anchor="ctr"/>
          <a:lstStyle>
            <a:lvl1pPr>
              <a:defRPr>
                <a:latin typeface="+mj-lt"/>
                <a:cs typeface="Segoe UI" panose="020B0502040204020203" pitchFamily="34" charset="0"/>
              </a:defRPr>
            </a:lvl1pPr>
          </a:lstStyle>
          <a:p>
            <a:r>
              <a:rPr lang="en-US" dirty="0"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0" y="895350"/>
            <a:ext cx="9144000" cy="45719"/>
          </a:xfrm>
          <a:prstGeom prst="rect">
            <a:avLst/>
          </a:prstGeom>
        </p:spPr>
      </p:pic>
      <p:graphicFrame>
        <p:nvGraphicFramePr>
          <p:cNvPr id="5" name="Table 4"/>
          <p:cNvGraphicFramePr>
            <a:graphicFrameLocks noGrp="1"/>
          </p:cNvGraphicFramePr>
          <p:nvPr userDrawn="1">
            <p:extLst>
              <p:ext uri="{D42A27DB-BD31-4B8C-83A1-F6EECF244321}">
                <p14:modId xmlns:p14="http://schemas.microsoft.com/office/powerpoint/2010/main" val="2558541034"/>
              </p:ext>
            </p:extLst>
          </p:nvPr>
        </p:nvGraphicFramePr>
        <p:xfrm>
          <a:off x="381000" y="1200150"/>
          <a:ext cx="8305800" cy="2971800"/>
        </p:xfrm>
        <a:graphic>
          <a:graphicData uri="http://schemas.openxmlformats.org/drawingml/2006/table">
            <a:tbl>
              <a:tblPr firstRow="1" bandRow="1">
                <a:tableStyleId>{5C22544A-7EE6-4342-B048-85BDC9FD1C3A}</a:tableStyleId>
              </a:tblPr>
              <a:tblGrid>
                <a:gridCol w="1384300"/>
                <a:gridCol w="1384300"/>
                <a:gridCol w="1384300"/>
                <a:gridCol w="1384300"/>
                <a:gridCol w="1384300"/>
                <a:gridCol w="1384300"/>
              </a:tblGrid>
              <a:tr h="742950">
                <a:tc>
                  <a:txBody>
                    <a:bodyPr/>
                    <a:lstStyle/>
                    <a:p>
                      <a:pPr algn="ctr"/>
                      <a:r>
                        <a:rPr lang="en-ZA" sz="1400" dirty="0" smtClean="0">
                          <a:solidFill>
                            <a:schemeClr val="bg1"/>
                          </a:solidFill>
                          <a:latin typeface="+mn-lt"/>
                          <a:cs typeface="Segoe UI" panose="020B0502040204020203" pitchFamily="34" charset="0"/>
                        </a:rPr>
                        <a:t>Column 1</a:t>
                      </a:r>
                      <a:endParaRPr lang="en-ZA" sz="1400" dirty="0">
                        <a:solidFill>
                          <a:schemeClr val="bg1"/>
                        </a:solidFill>
                        <a:latin typeface="+mn-lt"/>
                        <a:cs typeface="Segoe UI" panose="020B0502040204020203" pitchFamily="34" charset="0"/>
                      </a:endParaRPr>
                    </a:p>
                  </a:txBody>
                  <a:tcPr anchor="ctr"/>
                </a:tc>
                <a:tc>
                  <a:txBody>
                    <a:bodyPr/>
                    <a:lstStyle/>
                    <a:p>
                      <a:pPr algn="ctr"/>
                      <a:r>
                        <a:rPr lang="en-ZA" sz="1400" dirty="0" smtClean="0">
                          <a:solidFill>
                            <a:schemeClr val="bg1"/>
                          </a:solidFill>
                          <a:latin typeface="+mn-lt"/>
                          <a:cs typeface="Segoe UI" panose="020B0502040204020203" pitchFamily="34" charset="0"/>
                        </a:rPr>
                        <a:t>Column 2</a:t>
                      </a:r>
                      <a:endParaRPr lang="en-ZA" sz="1400" dirty="0">
                        <a:solidFill>
                          <a:schemeClr val="bg1"/>
                        </a:solidFill>
                        <a:latin typeface="+mn-lt"/>
                        <a:cs typeface="Segoe UI" panose="020B0502040204020203" pitchFamily="34" charset="0"/>
                      </a:endParaRPr>
                    </a:p>
                  </a:txBody>
                  <a:tcPr anchor="ctr"/>
                </a:tc>
                <a:tc>
                  <a:txBody>
                    <a:bodyPr/>
                    <a:lstStyle/>
                    <a:p>
                      <a:pPr marL="0" marR="0" indent="0" algn="ctr" defTabSz="257175" rtl="0" eaLnBrk="1" fontAlgn="auto" latinLnBrk="0" hangingPunct="1">
                        <a:lnSpc>
                          <a:spcPct val="100000"/>
                        </a:lnSpc>
                        <a:spcBef>
                          <a:spcPts val="0"/>
                        </a:spcBef>
                        <a:spcAft>
                          <a:spcPts val="0"/>
                        </a:spcAft>
                        <a:buClrTx/>
                        <a:buSzTx/>
                        <a:buFontTx/>
                        <a:buNone/>
                        <a:tabLst/>
                        <a:defRPr/>
                      </a:pPr>
                      <a:r>
                        <a:rPr lang="en-ZA" sz="1400" dirty="0" smtClean="0">
                          <a:solidFill>
                            <a:schemeClr val="bg1"/>
                          </a:solidFill>
                          <a:latin typeface="+mn-lt"/>
                          <a:cs typeface="Segoe UI" panose="020B0502040204020203" pitchFamily="34" charset="0"/>
                        </a:rPr>
                        <a:t>Column 3</a:t>
                      </a:r>
                    </a:p>
                  </a:txBody>
                  <a:tcPr anchor="ctr"/>
                </a:tc>
                <a:tc>
                  <a:txBody>
                    <a:bodyPr/>
                    <a:lstStyle/>
                    <a:p>
                      <a:pPr marL="0" marR="0" indent="0" algn="ctr" defTabSz="257175" rtl="0" eaLnBrk="1" fontAlgn="auto" latinLnBrk="0" hangingPunct="1">
                        <a:lnSpc>
                          <a:spcPct val="100000"/>
                        </a:lnSpc>
                        <a:spcBef>
                          <a:spcPts val="0"/>
                        </a:spcBef>
                        <a:spcAft>
                          <a:spcPts val="0"/>
                        </a:spcAft>
                        <a:buClrTx/>
                        <a:buSzTx/>
                        <a:buFontTx/>
                        <a:buNone/>
                        <a:tabLst/>
                        <a:defRPr/>
                      </a:pPr>
                      <a:r>
                        <a:rPr lang="en-ZA" sz="1400" dirty="0" smtClean="0">
                          <a:solidFill>
                            <a:schemeClr val="bg1"/>
                          </a:solidFill>
                          <a:latin typeface="+mn-lt"/>
                          <a:cs typeface="Segoe UI" panose="020B0502040204020203" pitchFamily="34" charset="0"/>
                        </a:rPr>
                        <a:t>Column 4</a:t>
                      </a:r>
                    </a:p>
                  </a:txBody>
                  <a:tcPr anchor="ctr"/>
                </a:tc>
                <a:tc>
                  <a:txBody>
                    <a:bodyPr/>
                    <a:lstStyle/>
                    <a:p>
                      <a:pPr marL="0" marR="0" indent="0" algn="ctr" defTabSz="257175" rtl="0" eaLnBrk="1" fontAlgn="auto" latinLnBrk="0" hangingPunct="1">
                        <a:lnSpc>
                          <a:spcPct val="100000"/>
                        </a:lnSpc>
                        <a:spcBef>
                          <a:spcPts val="0"/>
                        </a:spcBef>
                        <a:spcAft>
                          <a:spcPts val="0"/>
                        </a:spcAft>
                        <a:buClrTx/>
                        <a:buSzTx/>
                        <a:buFontTx/>
                        <a:buNone/>
                        <a:tabLst/>
                        <a:defRPr/>
                      </a:pPr>
                      <a:r>
                        <a:rPr lang="en-ZA" sz="1400" dirty="0" smtClean="0">
                          <a:solidFill>
                            <a:schemeClr val="bg1"/>
                          </a:solidFill>
                          <a:latin typeface="+mn-lt"/>
                          <a:cs typeface="Segoe UI" panose="020B0502040204020203" pitchFamily="34" charset="0"/>
                        </a:rPr>
                        <a:t>Column 5</a:t>
                      </a:r>
                    </a:p>
                  </a:txBody>
                  <a:tcPr anchor="ctr"/>
                </a:tc>
                <a:tc>
                  <a:txBody>
                    <a:bodyPr/>
                    <a:lstStyle/>
                    <a:p>
                      <a:pPr marL="0" marR="0" indent="0" algn="ctr" defTabSz="257175" rtl="0" eaLnBrk="1" fontAlgn="auto" latinLnBrk="0" hangingPunct="1">
                        <a:lnSpc>
                          <a:spcPct val="100000"/>
                        </a:lnSpc>
                        <a:spcBef>
                          <a:spcPts val="0"/>
                        </a:spcBef>
                        <a:spcAft>
                          <a:spcPts val="0"/>
                        </a:spcAft>
                        <a:buClrTx/>
                        <a:buSzTx/>
                        <a:buFontTx/>
                        <a:buNone/>
                        <a:tabLst/>
                        <a:defRPr/>
                      </a:pPr>
                      <a:r>
                        <a:rPr lang="en-ZA" sz="1400" dirty="0" smtClean="0">
                          <a:solidFill>
                            <a:schemeClr val="bg1"/>
                          </a:solidFill>
                          <a:latin typeface="+mn-lt"/>
                          <a:cs typeface="Segoe UI" panose="020B0502040204020203" pitchFamily="34" charset="0"/>
                        </a:rPr>
                        <a:t>Column 6</a:t>
                      </a:r>
                    </a:p>
                  </a:txBody>
                  <a:tcPr anchor="ctr"/>
                </a:tc>
              </a:tr>
              <a:tr h="742950">
                <a:tc>
                  <a:txBody>
                    <a:bodyPr/>
                    <a:lstStyle/>
                    <a:p>
                      <a:endParaRPr lang="en-ZA" dirty="0">
                        <a:solidFill>
                          <a:schemeClr val="bg1"/>
                        </a:solidFill>
                        <a:latin typeface="+mn-lt"/>
                        <a:cs typeface="Segoe UI" panose="020B0502040204020203" pitchFamily="34" charset="0"/>
                      </a:endParaRPr>
                    </a:p>
                  </a:txBody>
                  <a:tcPr/>
                </a:tc>
                <a:tc>
                  <a:txBody>
                    <a:bodyPr/>
                    <a:lstStyle/>
                    <a:p>
                      <a:endParaRPr lang="en-ZA">
                        <a:solidFill>
                          <a:schemeClr val="bg1"/>
                        </a:solidFill>
                        <a:latin typeface="+mn-lt"/>
                        <a:cs typeface="Segoe UI" panose="020B0502040204020203" pitchFamily="34" charset="0"/>
                      </a:endParaRPr>
                    </a:p>
                  </a:txBody>
                  <a:tcPr/>
                </a:tc>
                <a:tc>
                  <a:txBody>
                    <a:bodyPr/>
                    <a:lstStyle/>
                    <a:p>
                      <a:endParaRPr lang="en-ZA">
                        <a:solidFill>
                          <a:schemeClr val="bg1"/>
                        </a:solidFill>
                        <a:latin typeface="+mn-lt"/>
                        <a:cs typeface="Segoe UI" panose="020B0502040204020203" pitchFamily="34" charset="0"/>
                      </a:endParaRPr>
                    </a:p>
                  </a:txBody>
                  <a:tcPr/>
                </a:tc>
                <a:tc>
                  <a:txBody>
                    <a:bodyPr/>
                    <a:lstStyle/>
                    <a:p>
                      <a:endParaRPr lang="en-ZA">
                        <a:solidFill>
                          <a:schemeClr val="bg1"/>
                        </a:solidFill>
                        <a:latin typeface="+mn-lt"/>
                        <a:cs typeface="Segoe UI" panose="020B0502040204020203" pitchFamily="34" charset="0"/>
                      </a:endParaRPr>
                    </a:p>
                  </a:txBody>
                  <a:tcPr/>
                </a:tc>
                <a:tc>
                  <a:txBody>
                    <a:bodyPr/>
                    <a:lstStyle/>
                    <a:p>
                      <a:endParaRPr lang="en-ZA">
                        <a:solidFill>
                          <a:schemeClr val="bg1"/>
                        </a:solidFill>
                        <a:latin typeface="+mn-lt"/>
                        <a:cs typeface="Segoe UI" panose="020B0502040204020203" pitchFamily="34" charset="0"/>
                      </a:endParaRPr>
                    </a:p>
                  </a:txBody>
                  <a:tcPr/>
                </a:tc>
                <a:tc>
                  <a:txBody>
                    <a:bodyPr/>
                    <a:lstStyle/>
                    <a:p>
                      <a:endParaRPr lang="en-ZA">
                        <a:solidFill>
                          <a:schemeClr val="bg1"/>
                        </a:solidFill>
                        <a:latin typeface="+mn-lt"/>
                        <a:cs typeface="Segoe UI" panose="020B0502040204020203" pitchFamily="34" charset="0"/>
                      </a:endParaRPr>
                    </a:p>
                  </a:txBody>
                  <a:tcPr/>
                </a:tc>
              </a:tr>
              <a:tr h="742950">
                <a:tc>
                  <a:txBody>
                    <a:bodyPr/>
                    <a:lstStyle/>
                    <a:p>
                      <a:endParaRPr lang="en-ZA">
                        <a:solidFill>
                          <a:schemeClr val="bg1"/>
                        </a:solidFill>
                        <a:latin typeface="+mn-lt"/>
                        <a:cs typeface="Segoe UI" panose="020B0502040204020203" pitchFamily="34" charset="0"/>
                      </a:endParaRPr>
                    </a:p>
                  </a:txBody>
                  <a:tcPr/>
                </a:tc>
                <a:tc>
                  <a:txBody>
                    <a:bodyPr/>
                    <a:lstStyle/>
                    <a:p>
                      <a:endParaRPr lang="en-ZA" dirty="0">
                        <a:solidFill>
                          <a:schemeClr val="bg1"/>
                        </a:solidFill>
                        <a:latin typeface="+mn-lt"/>
                        <a:cs typeface="Segoe UI" panose="020B0502040204020203" pitchFamily="34" charset="0"/>
                      </a:endParaRPr>
                    </a:p>
                  </a:txBody>
                  <a:tcPr/>
                </a:tc>
                <a:tc>
                  <a:txBody>
                    <a:bodyPr/>
                    <a:lstStyle/>
                    <a:p>
                      <a:endParaRPr lang="en-ZA" dirty="0">
                        <a:solidFill>
                          <a:schemeClr val="bg1"/>
                        </a:solidFill>
                        <a:latin typeface="+mn-lt"/>
                        <a:cs typeface="Segoe UI" panose="020B0502040204020203" pitchFamily="34" charset="0"/>
                      </a:endParaRPr>
                    </a:p>
                  </a:txBody>
                  <a:tcPr/>
                </a:tc>
                <a:tc>
                  <a:txBody>
                    <a:bodyPr/>
                    <a:lstStyle/>
                    <a:p>
                      <a:endParaRPr lang="en-ZA">
                        <a:solidFill>
                          <a:schemeClr val="bg1"/>
                        </a:solidFill>
                        <a:latin typeface="+mn-lt"/>
                        <a:cs typeface="Segoe UI" panose="020B0502040204020203" pitchFamily="34" charset="0"/>
                      </a:endParaRPr>
                    </a:p>
                  </a:txBody>
                  <a:tcPr/>
                </a:tc>
                <a:tc>
                  <a:txBody>
                    <a:bodyPr/>
                    <a:lstStyle/>
                    <a:p>
                      <a:endParaRPr lang="en-ZA">
                        <a:solidFill>
                          <a:schemeClr val="bg1"/>
                        </a:solidFill>
                        <a:latin typeface="+mn-lt"/>
                        <a:cs typeface="Segoe UI" panose="020B0502040204020203" pitchFamily="34" charset="0"/>
                      </a:endParaRPr>
                    </a:p>
                  </a:txBody>
                  <a:tcPr/>
                </a:tc>
                <a:tc>
                  <a:txBody>
                    <a:bodyPr/>
                    <a:lstStyle/>
                    <a:p>
                      <a:endParaRPr lang="en-ZA">
                        <a:solidFill>
                          <a:schemeClr val="bg1"/>
                        </a:solidFill>
                        <a:latin typeface="+mn-lt"/>
                        <a:cs typeface="Segoe UI" panose="020B0502040204020203" pitchFamily="34" charset="0"/>
                      </a:endParaRPr>
                    </a:p>
                  </a:txBody>
                  <a:tcPr/>
                </a:tc>
              </a:tr>
              <a:tr h="742950">
                <a:tc>
                  <a:txBody>
                    <a:bodyPr/>
                    <a:lstStyle/>
                    <a:p>
                      <a:endParaRPr lang="en-ZA">
                        <a:solidFill>
                          <a:schemeClr val="bg1"/>
                        </a:solidFill>
                        <a:latin typeface="+mn-lt"/>
                        <a:cs typeface="Segoe UI" panose="020B0502040204020203" pitchFamily="34" charset="0"/>
                      </a:endParaRPr>
                    </a:p>
                  </a:txBody>
                  <a:tcPr/>
                </a:tc>
                <a:tc>
                  <a:txBody>
                    <a:bodyPr/>
                    <a:lstStyle/>
                    <a:p>
                      <a:endParaRPr lang="en-ZA">
                        <a:solidFill>
                          <a:schemeClr val="bg1"/>
                        </a:solidFill>
                        <a:latin typeface="+mn-lt"/>
                        <a:cs typeface="Segoe UI" panose="020B0502040204020203" pitchFamily="34" charset="0"/>
                      </a:endParaRPr>
                    </a:p>
                  </a:txBody>
                  <a:tcPr/>
                </a:tc>
                <a:tc>
                  <a:txBody>
                    <a:bodyPr/>
                    <a:lstStyle/>
                    <a:p>
                      <a:endParaRPr lang="en-ZA" dirty="0">
                        <a:solidFill>
                          <a:schemeClr val="bg1"/>
                        </a:solidFill>
                        <a:latin typeface="+mn-lt"/>
                        <a:cs typeface="Segoe UI" panose="020B0502040204020203" pitchFamily="34" charset="0"/>
                      </a:endParaRPr>
                    </a:p>
                  </a:txBody>
                  <a:tcPr/>
                </a:tc>
                <a:tc>
                  <a:txBody>
                    <a:bodyPr/>
                    <a:lstStyle/>
                    <a:p>
                      <a:endParaRPr lang="en-ZA" dirty="0">
                        <a:solidFill>
                          <a:schemeClr val="bg1"/>
                        </a:solidFill>
                        <a:latin typeface="+mn-lt"/>
                        <a:cs typeface="Segoe UI" panose="020B0502040204020203" pitchFamily="34" charset="0"/>
                      </a:endParaRPr>
                    </a:p>
                  </a:txBody>
                  <a:tcPr/>
                </a:tc>
                <a:tc>
                  <a:txBody>
                    <a:bodyPr/>
                    <a:lstStyle/>
                    <a:p>
                      <a:endParaRPr lang="en-ZA" dirty="0">
                        <a:solidFill>
                          <a:schemeClr val="bg1"/>
                        </a:solidFill>
                        <a:latin typeface="+mn-lt"/>
                        <a:cs typeface="Segoe UI" panose="020B0502040204020203" pitchFamily="34" charset="0"/>
                      </a:endParaRPr>
                    </a:p>
                  </a:txBody>
                  <a:tcPr/>
                </a:tc>
                <a:tc>
                  <a:txBody>
                    <a:bodyPr/>
                    <a:lstStyle/>
                    <a:p>
                      <a:endParaRPr lang="en-ZA" dirty="0">
                        <a:solidFill>
                          <a:schemeClr val="bg1"/>
                        </a:solidFill>
                        <a:latin typeface="+mn-lt"/>
                        <a:cs typeface="Segoe UI" panose="020B0502040204020203" pitchFamily="34" charset="0"/>
                      </a:endParaRPr>
                    </a:p>
                  </a:txBody>
                  <a:tcPr/>
                </a:tc>
              </a:tr>
            </a:tbl>
          </a:graphicData>
        </a:graphic>
      </p:graphicFrame>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53400" y="4665014"/>
            <a:ext cx="918537" cy="431602"/>
          </a:xfrm>
          <a:prstGeom prst="rect">
            <a:avLst/>
          </a:prstGeom>
        </p:spPr>
      </p:pic>
    </p:spTree>
    <p:extLst>
      <p:ext uri="{BB962C8B-B14F-4D97-AF65-F5344CB8AC3E}">
        <p14:creationId xmlns:p14="http://schemas.microsoft.com/office/powerpoint/2010/main" val="1576030405"/>
      </p:ext>
    </p:extLst>
  </p:cSld>
  <p:clrMapOvr>
    <a:masterClrMapping/>
  </p:clrMapOv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895350"/>
            <a:ext cx="9144000" cy="45719"/>
          </a:xfrm>
          <a:prstGeom prst="rect">
            <a:avLst/>
          </a:prstGeom>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53400" y="4665014"/>
            <a:ext cx="918537" cy="431602"/>
          </a:xfrm>
          <a:prstGeom prst="rect">
            <a:avLst/>
          </a:prstGeom>
        </p:spPr>
      </p:pic>
    </p:spTree>
    <p:extLst>
      <p:ext uri="{BB962C8B-B14F-4D97-AF65-F5344CB8AC3E}">
        <p14:creationId xmlns:p14="http://schemas.microsoft.com/office/powerpoint/2010/main" val="317971362"/>
      </p:ext>
    </p:extLst>
  </p:cSld>
  <p:clrMapOvr>
    <a:masterClrMapping/>
  </p:clrMapOv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with no Header">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53400" y="4665014"/>
            <a:ext cx="918537" cy="431602"/>
          </a:xfrm>
          <a:prstGeom prst="rect">
            <a:avLst/>
          </a:prstGeom>
        </p:spPr>
      </p:pic>
    </p:spTree>
    <p:extLst>
      <p:ext uri="{BB962C8B-B14F-4D97-AF65-F5344CB8AC3E}">
        <p14:creationId xmlns:p14="http://schemas.microsoft.com/office/powerpoint/2010/main" val="157257979"/>
      </p:ext>
    </p:extLst>
  </p:cSld>
  <p:clrMapOvr>
    <a:masterClrMapping/>
  </p:clrMapOv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Absolut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0948886"/>
      </p:ext>
    </p:extLst>
  </p:cSld>
  <p:clrMapOvr>
    <a:masterClrMapping/>
  </p:clrMapOv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521"/>
            <a:ext cx="7772400" cy="1102816"/>
          </a:xfrm>
          <a:prstGeom prst="rect">
            <a:avLst/>
          </a:prstGeom>
        </p:spPr>
        <p:txBody>
          <a:bodyPr vert="horz" lIns="51435" tIns="25718" rIns="51435" bIns="25718"/>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a:prstGeom prst="rect">
            <a:avLst/>
          </a:prstGeom>
        </p:spPr>
        <p:txBody>
          <a:bodyPr vert="horz" lIns="51435" tIns="25718" rIns="51435" bIns="25718"/>
          <a:lstStyle>
            <a:lvl1pPr marL="0" indent="0" algn="ctr">
              <a:buNone/>
              <a:defRPr/>
            </a:lvl1pPr>
            <a:lvl2pPr marL="257175" indent="0" algn="ctr">
              <a:buNone/>
              <a:defRPr/>
            </a:lvl2pPr>
            <a:lvl3pPr marL="514350" indent="0" algn="ctr">
              <a:buNone/>
              <a:defRPr/>
            </a:lvl3pPr>
            <a:lvl4pPr marL="771525" indent="0" algn="ctr">
              <a:buNone/>
              <a:defRPr/>
            </a:lvl4pPr>
            <a:lvl5pPr marL="1028700" indent="0" algn="ctr">
              <a:buNone/>
              <a:defRPr/>
            </a:lvl5pPr>
            <a:lvl6pPr marL="1285875" indent="0" algn="ctr">
              <a:buNone/>
              <a:defRPr/>
            </a:lvl6pPr>
            <a:lvl7pPr marL="1543050" indent="0" algn="ctr">
              <a:buNone/>
              <a:defRPr/>
            </a:lvl7pPr>
            <a:lvl8pPr marL="1800225" indent="0" algn="ctr">
              <a:buNone/>
              <a:defRPr/>
            </a:lvl8pPr>
            <a:lvl9pPr marL="2057400" indent="0" algn="ctr">
              <a:buNone/>
              <a:defRPr/>
            </a:lvl9pPr>
          </a:lstStyle>
          <a:p>
            <a:r>
              <a:rPr lang="en-US" smtClean="0"/>
              <a:t>Click to edit Master subtitle style</a:t>
            </a:r>
            <a:endParaRPr lang="en-US"/>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53400" y="4665014"/>
            <a:ext cx="918537" cy="431602"/>
          </a:xfrm>
          <a:prstGeom prst="rect">
            <a:avLst/>
          </a:prstGeom>
        </p:spPr>
      </p:pic>
    </p:spTree>
    <p:extLst>
      <p:ext uri="{BB962C8B-B14F-4D97-AF65-F5344CB8AC3E}">
        <p14:creationId xmlns:p14="http://schemas.microsoft.com/office/powerpoint/2010/main" val="2215283080"/>
      </p:ext>
    </p:extLst>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descr="TechEd2013_colat 16x9 cover-02.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1721" cy="5143500"/>
          </a:xfrm>
          <a:prstGeom prst="rect">
            <a:avLst/>
          </a:prstGeom>
        </p:spPr>
      </p:pic>
    </p:spTree>
    <p:extLst>
      <p:ext uri="{BB962C8B-B14F-4D97-AF65-F5344CB8AC3E}">
        <p14:creationId xmlns:p14="http://schemas.microsoft.com/office/powerpoint/2010/main" val="782960301"/>
      </p:ext>
    </p:extLst>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6573" y="162081"/>
            <a:ext cx="8229600" cy="689074"/>
          </a:xfrm>
          <a:prstGeom prst="rect">
            <a:avLst/>
          </a:prstGeom>
        </p:spPr>
        <p:txBody>
          <a:bodyPr vert="horz" lIns="51435" tIns="25718" rIns="51435" bIns="25718" anchor="ctr"/>
          <a:lstStyle>
            <a:lvl1pPr>
              <a:defRPr>
                <a:latin typeface="+mj-lt"/>
                <a:cs typeface="Segoe UI" panose="020B0502040204020203"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76573" y="1120675"/>
            <a:ext cx="8229600" cy="3508475"/>
          </a:xfrm>
          <a:prstGeom prst="rect">
            <a:avLst/>
          </a:prstGeom>
        </p:spPr>
        <p:txBody>
          <a:bodyPr vert="horz" lIns="51435" tIns="25718" rIns="51435" bIns="25718"/>
          <a:lstStyle>
            <a:lvl1pPr>
              <a:defRPr>
                <a:latin typeface="+mn-lt"/>
                <a:cs typeface="Segoe UI" panose="020B0502040204020203" pitchFamily="34" charset="0"/>
              </a:defRPr>
            </a:lvl1pPr>
            <a:lvl2pPr>
              <a:defRPr>
                <a:latin typeface="+mn-lt"/>
                <a:cs typeface="Segoe UI" panose="020B0502040204020203" pitchFamily="34" charset="0"/>
              </a:defRPr>
            </a:lvl2pPr>
            <a:lvl3pPr>
              <a:defRPr>
                <a:latin typeface="+mn-lt"/>
                <a:cs typeface="Segoe UI" panose="020B0502040204020203" pitchFamily="34" charset="0"/>
              </a:defRPr>
            </a:lvl3pPr>
            <a:lvl4pPr>
              <a:defRPr>
                <a:latin typeface="+mn-lt"/>
                <a:cs typeface="Segoe UI" panose="020B0502040204020203" pitchFamily="34" charset="0"/>
              </a:defRPr>
            </a:lvl4pPr>
            <a:lvl5pPr>
              <a:defRPr>
                <a:latin typeface="+mn-lt"/>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6" name="Picture 5"/>
          <p:cNvPicPr>
            <a:picLocks noChangeAspect="1"/>
          </p:cNvPicPr>
          <p:nvPr userDrawn="1"/>
        </p:nvPicPr>
        <p:blipFill>
          <a:blip r:embed="rId2"/>
          <a:stretch>
            <a:fillRect/>
          </a:stretch>
        </p:blipFill>
        <p:spPr>
          <a:xfrm>
            <a:off x="0" y="895350"/>
            <a:ext cx="9144000" cy="45719"/>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53400" y="4665014"/>
            <a:ext cx="918537" cy="431602"/>
          </a:xfrm>
          <a:prstGeom prst="rect">
            <a:avLst/>
          </a:prstGeom>
        </p:spPr>
      </p:pic>
    </p:spTree>
    <p:extLst>
      <p:ext uri="{BB962C8B-B14F-4D97-AF65-F5344CB8AC3E}">
        <p14:creationId xmlns:p14="http://schemas.microsoft.com/office/powerpoint/2010/main" val="3806554123"/>
      </p:ext>
    </p:extLst>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Title and Content with no logo">
    <p:spTree>
      <p:nvGrpSpPr>
        <p:cNvPr id="1" name=""/>
        <p:cNvGrpSpPr/>
        <p:nvPr/>
      </p:nvGrpSpPr>
      <p:grpSpPr>
        <a:xfrm>
          <a:off x="0" y="0"/>
          <a:ext cx="0" cy="0"/>
          <a:chOff x="0" y="0"/>
          <a:chExt cx="0" cy="0"/>
        </a:xfrm>
      </p:grpSpPr>
      <p:sp>
        <p:nvSpPr>
          <p:cNvPr id="2" name="Title 1"/>
          <p:cNvSpPr>
            <a:spLocks noGrp="1"/>
          </p:cNvSpPr>
          <p:nvPr>
            <p:ph type="title"/>
          </p:nvPr>
        </p:nvSpPr>
        <p:spPr>
          <a:xfrm>
            <a:off x="476573" y="162081"/>
            <a:ext cx="8229600" cy="689074"/>
          </a:xfrm>
          <a:prstGeom prst="rect">
            <a:avLst/>
          </a:prstGeom>
        </p:spPr>
        <p:txBody>
          <a:bodyPr vert="horz" lIns="51435" tIns="25718" rIns="51435" bIns="25718" anchor="ctr"/>
          <a:lstStyle>
            <a:lvl1pPr>
              <a:defRPr>
                <a:latin typeface="+mj-lt"/>
                <a:cs typeface="Segoe UI" panose="020B0502040204020203"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76573" y="1120675"/>
            <a:ext cx="8229600" cy="3508475"/>
          </a:xfrm>
          <a:prstGeom prst="rect">
            <a:avLst/>
          </a:prstGeom>
        </p:spPr>
        <p:txBody>
          <a:bodyPr vert="horz" lIns="51435" tIns="25718" rIns="51435" bIns="25718"/>
          <a:lstStyle>
            <a:lvl1pPr>
              <a:defRPr>
                <a:latin typeface="+mn-lt"/>
                <a:cs typeface="Segoe UI" panose="020B0502040204020203" pitchFamily="34" charset="0"/>
              </a:defRPr>
            </a:lvl1pPr>
            <a:lvl2pPr>
              <a:defRPr>
                <a:latin typeface="+mn-lt"/>
                <a:cs typeface="Segoe UI" panose="020B0502040204020203" pitchFamily="34" charset="0"/>
              </a:defRPr>
            </a:lvl2pPr>
            <a:lvl3pPr>
              <a:defRPr>
                <a:latin typeface="+mn-lt"/>
                <a:cs typeface="Segoe UI" panose="020B0502040204020203" pitchFamily="34" charset="0"/>
              </a:defRPr>
            </a:lvl3pPr>
            <a:lvl4pPr>
              <a:defRPr>
                <a:latin typeface="+mn-lt"/>
                <a:cs typeface="Segoe UI" panose="020B0502040204020203" pitchFamily="34" charset="0"/>
              </a:defRPr>
            </a:lvl4pPr>
            <a:lvl5pPr>
              <a:defRPr>
                <a:latin typeface="+mn-lt"/>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6" name="Picture 5"/>
          <p:cNvPicPr>
            <a:picLocks noChangeAspect="1"/>
          </p:cNvPicPr>
          <p:nvPr userDrawn="1"/>
        </p:nvPicPr>
        <p:blipFill>
          <a:blip r:embed="rId2"/>
          <a:stretch>
            <a:fillRect/>
          </a:stretch>
        </p:blipFill>
        <p:spPr>
          <a:xfrm>
            <a:off x="0" y="895350"/>
            <a:ext cx="9144000" cy="45719"/>
          </a:xfrm>
          <a:prstGeom prst="rect">
            <a:avLst/>
          </a:prstGeom>
        </p:spPr>
      </p:pic>
    </p:spTree>
    <p:extLst>
      <p:ext uri="{BB962C8B-B14F-4D97-AF65-F5344CB8AC3E}">
        <p14:creationId xmlns:p14="http://schemas.microsoft.com/office/powerpoint/2010/main" val="35157090"/>
      </p:ext>
    </p:extLst>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276"/>
            <a:ext cx="8229600" cy="689074"/>
          </a:xfrm>
          <a:prstGeom prst="rect">
            <a:avLst/>
          </a:prstGeom>
        </p:spPr>
        <p:txBody>
          <a:bodyPr vert="horz" lIns="51435" tIns="25718" rIns="51435" bIns="25718" anchor="ctr"/>
          <a:lstStyle>
            <a:lvl1pPr>
              <a:defRPr>
                <a:latin typeface="+mj-lt"/>
                <a:cs typeface="Segoe UI" panose="020B0502040204020203"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352550"/>
            <a:ext cx="7924800" cy="661868"/>
          </a:xfrm>
          <a:prstGeom prst="rect">
            <a:avLst/>
          </a:prstGeom>
          <a:solidFill>
            <a:srgbClr val="87CD33"/>
          </a:solidFill>
        </p:spPr>
        <p:txBody>
          <a:bodyPr vert="horz" lIns="51435" tIns="25718" rIns="51435" bIns="25718" anchor="ctr"/>
          <a:lstStyle>
            <a:lvl1pPr>
              <a:defRPr>
                <a:latin typeface="+mn-lt"/>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edit Master text styles</a:t>
            </a:r>
          </a:p>
        </p:txBody>
      </p:sp>
      <p:pic>
        <p:nvPicPr>
          <p:cNvPr id="6" name="Picture 5"/>
          <p:cNvPicPr>
            <a:picLocks noChangeAspect="1"/>
          </p:cNvPicPr>
          <p:nvPr userDrawn="1"/>
        </p:nvPicPr>
        <p:blipFill>
          <a:blip r:embed="rId2"/>
          <a:stretch>
            <a:fillRect/>
          </a:stretch>
        </p:blipFill>
        <p:spPr>
          <a:xfrm>
            <a:off x="0" y="895350"/>
            <a:ext cx="9144000" cy="45719"/>
          </a:xfrm>
          <a:prstGeom prst="rect">
            <a:avLst/>
          </a:prstGeom>
        </p:spPr>
      </p:pic>
      <p:sp>
        <p:nvSpPr>
          <p:cNvPr id="7" name="Content Placeholder 2"/>
          <p:cNvSpPr>
            <a:spLocks noGrp="1"/>
          </p:cNvSpPr>
          <p:nvPr>
            <p:ph idx="10"/>
          </p:nvPr>
        </p:nvSpPr>
        <p:spPr>
          <a:xfrm>
            <a:off x="457200" y="2109230"/>
            <a:ext cx="7924800" cy="661868"/>
          </a:xfrm>
          <a:prstGeom prst="rect">
            <a:avLst/>
          </a:prstGeom>
          <a:solidFill>
            <a:srgbClr val="EC4221"/>
          </a:solidFill>
        </p:spPr>
        <p:txBody>
          <a:bodyPr vert="horz" lIns="51435" tIns="25718" rIns="51435" bIns="25718" anchor="ctr"/>
          <a:lstStyle>
            <a:lvl1pPr>
              <a:defRPr>
                <a:latin typeface="+mn-lt"/>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edit Master text styles</a:t>
            </a:r>
          </a:p>
        </p:txBody>
      </p:sp>
      <p:sp>
        <p:nvSpPr>
          <p:cNvPr id="8" name="Content Placeholder 2"/>
          <p:cNvSpPr>
            <a:spLocks noGrp="1"/>
          </p:cNvSpPr>
          <p:nvPr>
            <p:ph idx="11"/>
          </p:nvPr>
        </p:nvSpPr>
        <p:spPr>
          <a:xfrm>
            <a:off x="457200" y="2865910"/>
            <a:ext cx="7924800" cy="661868"/>
          </a:xfrm>
          <a:prstGeom prst="rect">
            <a:avLst/>
          </a:prstGeom>
          <a:solidFill>
            <a:srgbClr val="4A93D5"/>
          </a:solidFill>
        </p:spPr>
        <p:txBody>
          <a:bodyPr vert="horz" lIns="51435" tIns="25718" rIns="51435" bIns="25718" anchor="ctr"/>
          <a:lstStyle>
            <a:lvl1pPr>
              <a:defRPr>
                <a:latin typeface="+mn-lt"/>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edit Master text styles</a:t>
            </a:r>
          </a:p>
        </p:txBody>
      </p:sp>
      <p:sp>
        <p:nvSpPr>
          <p:cNvPr id="9" name="Content Placeholder 2"/>
          <p:cNvSpPr>
            <a:spLocks noGrp="1"/>
          </p:cNvSpPr>
          <p:nvPr>
            <p:ph idx="12"/>
          </p:nvPr>
        </p:nvSpPr>
        <p:spPr>
          <a:xfrm>
            <a:off x="450742" y="3614180"/>
            <a:ext cx="7924800" cy="661868"/>
          </a:xfrm>
          <a:prstGeom prst="rect">
            <a:avLst/>
          </a:prstGeom>
          <a:solidFill>
            <a:srgbClr val="DEB214"/>
          </a:solidFill>
        </p:spPr>
        <p:txBody>
          <a:bodyPr vert="horz" lIns="51435" tIns="25718" rIns="51435" bIns="25718" anchor="ctr"/>
          <a:lstStyle>
            <a:lvl1pPr>
              <a:defRPr>
                <a:latin typeface="+mn-lt"/>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edit Master text styles</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53400" y="4665014"/>
            <a:ext cx="918537" cy="431602"/>
          </a:xfrm>
          <a:prstGeom prst="rect">
            <a:avLst/>
          </a:prstGeom>
        </p:spPr>
      </p:pic>
    </p:spTree>
    <p:extLst>
      <p:ext uri="{BB962C8B-B14F-4D97-AF65-F5344CB8AC3E}">
        <p14:creationId xmlns:p14="http://schemas.microsoft.com/office/powerpoint/2010/main" val="3274275887"/>
      </p:ext>
    </p:extLst>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276"/>
            <a:ext cx="8229600" cy="689074"/>
          </a:xfrm>
          <a:prstGeom prst="rect">
            <a:avLst/>
          </a:prstGeom>
        </p:spPr>
        <p:txBody>
          <a:bodyPr vert="horz" lIns="51435" tIns="25718" rIns="51435" bIns="25718" anchor="ctr"/>
          <a:lstStyle>
            <a:lvl1pPr>
              <a:defRPr>
                <a:latin typeface="+mj-lt"/>
                <a:cs typeface="Segoe UI" panose="020B0502040204020203"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352550"/>
            <a:ext cx="3962400" cy="1295400"/>
          </a:xfrm>
          <a:prstGeom prst="rect">
            <a:avLst/>
          </a:prstGeom>
          <a:solidFill>
            <a:srgbClr val="87CD33"/>
          </a:solidFill>
        </p:spPr>
        <p:txBody>
          <a:bodyPr vert="horz" lIns="51435" tIns="25718" rIns="51435" bIns="25718" anchor="ctr"/>
          <a:lstStyle>
            <a:lvl1pPr>
              <a:defRPr>
                <a:latin typeface="+mn-lt"/>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edit Master text styles</a:t>
            </a:r>
          </a:p>
        </p:txBody>
      </p:sp>
      <p:pic>
        <p:nvPicPr>
          <p:cNvPr id="6" name="Picture 5"/>
          <p:cNvPicPr>
            <a:picLocks noChangeAspect="1"/>
          </p:cNvPicPr>
          <p:nvPr userDrawn="1"/>
        </p:nvPicPr>
        <p:blipFill>
          <a:blip r:embed="rId2"/>
          <a:stretch>
            <a:fillRect/>
          </a:stretch>
        </p:blipFill>
        <p:spPr>
          <a:xfrm>
            <a:off x="0" y="895350"/>
            <a:ext cx="9144000" cy="45719"/>
          </a:xfrm>
          <a:prstGeom prst="rect">
            <a:avLst/>
          </a:prstGeom>
        </p:spPr>
      </p:pic>
      <p:sp>
        <p:nvSpPr>
          <p:cNvPr id="7" name="Content Placeholder 2"/>
          <p:cNvSpPr>
            <a:spLocks noGrp="1"/>
          </p:cNvSpPr>
          <p:nvPr>
            <p:ph idx="10"/>
          </p:nvPr>
        </p:nvSpPr>
        <p:spPr>
          <a:xfrm>
            <a:off x="4561669" y="1352550"/>
            <a:ext cx="3667931" cy="1295400"/>
          </a:xfrm>
          <a:prstGeom prst="rect">
            <a:avLst/>
          </a:prstGeom>
          <a:solidFill>
            <a:srgbClr val="EC4221"/>
          </a:solidFill>
        </p:spPr>
        <p:txBody>
          <a:bodyPr vert="horz" lIns="51435" tIns="25718" rIns="51435" bIns="25718" anchor="ctr"/>
          <a:lstStyle>
            <a:lvl1pPr>
              <a:defRPr>
                <a:latin typeface="+mn-lt"/>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edit Master text styles</a:t>
            </a:r>
          </a:p>
        </p:txBody>
      </p:sp>
      <p:sp>
        <p:nvSpPr>
          <p:cNvPr id="8" name="Content Placeholder 2"/>
          <p:cNvSpPr>
            <a:spLocks noGrp="1"/>
          </p:cNvSpPr>
          <p:nvPr>
            <p:ph idx="11"/>
          </p:nvPr>
        </p:nvSpPr>
        <p:spPr>
          <a:xfrm>
            <a:off x="490330" y="2858787"/>
            <a:ext cx="3962400" cy="1229840"/>
          </a:xfrm>
          <a:prstGeom prst="rect">
            <a:avLst/>
          </a:prstGeom>
          <a:solidFill>
            <a:srgbClr val="4A93D5"/>
          </a:solidFill>
        </p:spPr>
        <p:txBody>
          <a:bodyPr vert="horz" lIns="51435" tIns="25718" rIns="51435" bIns="25718" anchor="ctr"/>
          <a:lstStyle>
            <a:lvl1pPr>
              <a:defRPr>
                <a:latin typeface="+mn-lt"/>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edit Master text styles</a:t>
            </a:r>
          </a:p>
        </p:txBody>
      </p:sp>
      <p:sp>
        <p:nvSpPr>
          <p:cNvPr id="9" name="Content Placeholder 2"/>
          <p:cNvSpPr>
            <a:spLocks noGrp="1"/>
          </p:cNvSpPr>
          <p:nvPr>
            <p:ph idx="12"/>
          </p:nvPr>
        </p:nvSpPr>
        <p:spPr>
          <a:xfrm>
            <a:off x="4533255" y="2865910"/>
            <a:ext cx="3727342" cy="1229840"/>
          </a:xfrm>
          <a:prstGeom prst="rect">
            <a:avLst/>
          </a:prstGeom>
          <a:solidFill>
            <a:srgbClr val="DEB214"/>
          </a:solidFill>
        </p:spPr>
        <p:txBody>
          <a:bodyPr vert="horz" lIns="51435" tIns="25718" rIns="51435" bIns="25718" anchor="ctr"/>
          <a:lstStyle>
            <a:lvl1pPr>
              <a:defRPr>
                <a:latin typeface="+mn-lt"/>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edit Master text styles</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53400" y="4665014"/>
            <a:ext cx="918537" cy="431602"/>
          </a:xfrm>
          <a:prstGeom prst="rect">
            <a:avLst/>
          </a:prstGeom>
        </p:spPr>
      </p:pic>
    </p:spTree>
    <p:extLst>
      <p:ext uri="{BB962C8B-B14F-4D97-AF65-F5344CB8AC3E}">
        <p14:creationId xmlns:p14="http://schemas.microsoft.com/office/powerpoint/2010/main" val="2893416945"/>
      </p:ext>
    </p:extLst>
  </p:cSld>
  <p:clrMapOvr>
    <a:masterClrMapping/>
  </p:clrMapOv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0" y="1052094"/>
            <a:ext cx="9144000" cy="4091406"/>
          </a:xfrm>
          <a:prstGeom prst="rect">
            <a:avLst/>
          </a:prstGeom>
          <a:solidFill>
            <a:schemeClr val="tx1"/>
          </a:solidFill>
        </p:spPr>
        <p:txBody>
          <a:bodyPr vert="horz" lIns="51435" tIns="25718" rIns="51435" bIns="25718"/>
          <a:lstStyle>
            <a:lvl1pPr marL="44648" indent="0">
              <a:buClrTx/>
              <a:buNone/>
              <a:defRPr baseline="0">
                <a:solidFill>
                  <a:schemeClr val="bg1"/>
                </a:solidFill>
                <a:latin typeface="Consolas" panose="020B0609020204030204" pitchFamily="49" charset="0"/>
                <a:cs typeface="Consolas" panose="020B0609020204030204" pitchFamily="49" charset="0"/>
              </a:defRPr>
            </a:lvl1pPr>
            <a:lvl2pPr>
              <a:buClrTx/>
              <a:defRPr>
                <a:solidFill>
                  <a:schemeClr val="bg1"/>
                </a:solidFill>
                <a:latin typeface="Segoe UI" panose="020B0502040204020203" pitchFamily="34" charset="0"/>
                <a:cs typeface="Segoe UI" panose="020B0502040204020203" pitchFamily="34" charset="0"/>
              </a:defRPr>
            </a:lvl2pPr>
            <a:lvl3pPr>
              <a:buClrTx/>
              <a:defRPr>
                <a:solidFill>
                  <a:schemeClr val="bg1"/>
                </a:solidFill>
                <a:latin typeface="Segoe UI" panose="020B0502040204020203" pitchFamily="34" charset="0"/>
                <a:cs typeface="Segoe UI" panose="020B0502040204020203" pitchFamily="34" charset="0"/>
              </a:defRPr>
            </a:lvl3pPr>
            <a:lvl4pPr>
              <a:buClrTx/>
              <a:defRPr>
                <a:solidFill>
                  <a:schemeClr val="bg1"/>
                </a:solidFill>
                <a:latin typeface="Segoe UI" panose="020B0502040204020203" pitchFamily="34" charset="0"/>
                <a:cs typeface="Segoe UI" panose="020B0502040204020203" pitchFamily="34" charset="0"/>
              </a:defRPr>
            </a:lvl4pPr>
            <a:lvl5pPr>
              <a:buClrTx/>
              <a:defRPr>
                <a:solidFill>
                  <a:schemeClr val="bg1"/>
                </a:solidFill>
                <a:latin typeface="Segoe UI" panose="020B0502040204020203" pitchFamily="34" charset="0"/>
                <a:cs typeface="Segoe UI" panose="020B0502040204020203" pitchFamily="34" charset="0"/>
              </a:defRPr>
            </a:lvl5pPr>
          </a:lstStyle>
          <a:p>
            <a:pPr lvl="0"/>
            <a:r>
              <a:rPr lang="en-US" dirty="0" smtClean="0"/>
              <a:t>Code text</a:t>
            </a:r>
            <a:endParaRPr lang="en-US" dirty="0"/>
          </a:p>
        </p:txBody>
      </p:sp>
      <p:sp>
        <p:nvSpPr>
          <p:cNvPr id="2" name="Title 1"/>
          <p:cNvSpPr>
            <a:spLocks noGrp="1"/>
          </p:cNvSpPr>
          <p:nvPr>
            <p:ph type="title"/>
          </p:nvPr>
        </p:nvSpPr>
        <p:spPr>
          <a:xfrm>
            <a:off x="457200" y="57150"/>
            <a:ext cx="8077200" cy="727175"/>
          </a:xfrm>
          <a:prstGeom prst="rect">
            <a:avLst/>
          </a:prstGeom>
        </p:spPr>
        <p:txBody>
          <a:bodyPr vert="horz" lIns="51435" tIns="25718" rIns="51435" bIns="25718" anchor="ctr"/>
          <a:lstStyle>
            <a:lvl1pPr>
              <a:defRPr>
                <a:latin typeface="+mj-lt"/>
                <a:cs typeface="Segoe UI" panose="020B0502040204020203" pitchFamily="34" charset="0"/>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0" y="895350"/>
            <a:ext cx="9144000" cy="45719"/>
          </a:xfrm>
          <a:prstGeom prst="rect">
            <a:avLst/>
          </a:prstGeom>
        </p:spPr>
      </p:pic>
    </p:spTree>
    <p:extLst>
      <p:ext uri="{BB962C8B-B14F-4D97-AF65-F5344CB8AC3E}">
        <p14:creationId xmlns:p14="http://schemas.microsoft.com/office/powerpoint/2010/main" val="1034453094"/>
      </p:ext>
    </p:extLst>
  </p:cSld>
  <p:clrMapOvr>
    <a:masterClrMapping/>
  </p:clrMapOv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412" y="3304878"/>
            <a:ext cx="7772400" cy="1021556"/>
          </a:xfrm>
          <a:prstGeom prst="rect">
            <a:avLst/>
          </a:prstGeom>
        </p:spPr>
        <p:txBody>
          <a:bodyPr vert="horz" lIns="51435" tIns="25718" rIns="51435" bIns="25718" anchor="t"/>
          <a:lstStyle>
            <a:lvl1pPr algn="l">
              <a:defRPr sz="2300" b="0" cap="all">
                <a:latin typeface="+mj-lt"/>
                <a:cs typeface="Segoe UI" panose="020B0502040204020203"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412" y="2179737"/>
            <a:ext cx="7772400" cy="1125141"/>
          </a:xfrm>
          <a:prstGeom prst="rect">
            <a:avLst/>
          </a:prstGeom>
        </p:spPr>
        <p:txBody>
          <a:bodyPr vert="horz" lIns="51435" tIns="25718" rIns="51435" bIns="25718" anchor="b"/>
          <a:lstStyle>
            <a:lvl1pPr marL="0" indent="0">
              <a:buNone/>
              <a:defRPr sz="1100">
                <a:latin typeface="+mn-lt"/>
                <a:cs typeface="Segoe UI" panose="020B0502040204020203" pitchFamily="34" charset="0"/>
              </a:defRPr>
            </a:lvl1pPr>
            <a:lvl2pPr marL="257175" indent="0">
              <a:buNone/>
              <a:defRPr sz="1000"/>
            </a:lvl2pPr>
            <a:lvl3pPr marL="514350" indent="0">
              <a:buNone/>
              <a:defRPr sz="900"/>
            </a:lvl3pPr>
            <a:lvl4pPr marL="771525" indent="0">
              <a:buNone/>
              <a:defRPr sz="800"/>
            </a:lvl4pPr>
            <a:lvl5pPr marL="1028700" indent="0">
              <a:buNone/>
              <a:defRPr sz="800"/>
            </a:lvl5pPr>
            <a:lvl6pPr marL="1285875" indent="0">
              <a:buNone/>
              <a:defRPr sz="800"/>
            </a:lvl6pPr>
            <a:lvl7pPr marL="1543050" indent="0">
              <a:buNone/>
              <a:defRPr sz="800"/>
            </a:lvl7pPr>
            <a:lvl8pPr marL="1800225" indent="0">
              <a:buNone/>
              <a:defRPr sz="800"/>
            </a:lvl8pPr>
            <a:lvl9pPr marL="2057400" indent="0">
              <a:buNone/>
              <a:defRPr sz="800"/>
            </a:lvl9pPr>
          </a:lstStyle>
          <a:p>
            <a:pPr lvl="0"/>
            <a:r>
              <a:rPr lang="en-US" smtClean="0"/>
              <a:t>Click to edit Master text styles</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53400" y="4665014"/>
            <a:ext cx="918537" cy="431602"/>
          </a:xfrm>
          <a:prstGeom prst="rect">
            <a:avLst/>
          </a:prstGeom>
        </p:spPr>
      </p:pic>
    </p:spTree>
    <p:extLst>
      <p:ext uri="{BB962C8B-B14F-4D97-AF65-F5344CB8AC3E}">
        <p14:creationId xmlns:p14="http://schemas.microsoft.com/office/powerpoint/2010/main" val="2611382941"/>
      </p:ext>
    </p:extLst>
  </p:cSld>
  <p:clrMapOvr>
    <a:masterClrMapping/>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276"/>
            <a:ext cx="8229600" cy="536674"/>
          </a:xfrm>
          <a:prstGeom prst="rect">
            <a:avLst/>
          </a:prstGeom>
        </p:spPr>
        <p:txBody>
          <a:bodyPr vert="horz" lIns="51435" tIns="25718" rIns="51435" bIns="25718" anchor="ctr"/>
          <a:lstStyle>
            <a:lvl1pPr>
              <a:defRPr>
                <a:latin typeface="+mj-lt"/>
                <a:cs typeface="Segoe UI" panose="020B0502040204020203" pitchFamily="34" charset="0"/>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200150"/>
            <a:ext cx="4071938" cy="3394175"/>
          </a:xfrm>
          <a:prstGeom prst="rect">
            <a:avLst/>
          </a:prstGeom>
        </p:spPr>
        <p:txBody>
          <a:bodyPr vert="horz" lIns="51435" tIns="25718" rIns="51435" bIns="25718"/>
          <a:lstStyle>
            <a:lvl1pPr>
              <a:defRPr sz="1600">
                <a:latin typeface="+mn-lt"/>
                <a:cs typeface="Segoe UI" panose="020B0502040204020203" pitchFamily="34" charset="0"/>
              </a:defRPr>
            </a:lvl1pPr>
            <a:lvl2pPr>
              <a:defRPr sz="1400">
                <a:latin typeface="+mn-lt"/>
                <a:cs typeface="Segoe UI" panose="020B0502040204020203" pitchFamily="34" charset="0"/>
              </a:defRPr>
            </a:lvl2pPr>
            <a:lvl3pPr>
              <a:defRPr sz="1100">
                <a:latin typeface="+mn-lt"/>
                <a:cs typeface="Segoe UI" panose="020B0502040204020203" pitchFamily="34" charset="0"/>
              </a:defRPr>
            </a:lvl3pPr>
            <a:lvl4pPr>
              <a:defRPr sz="1000">
                <a:latin typeface="+mn-lt"/>
                <a:cs typeface="Segoe UI" panose="020B0502040204020203" pitchFamily="34" charset="0"/>
              </a:defRPr>
            </a:lvl4pPr>
            <a:lvl5pPr>
              <a:defRPr sz="1000">
                <a:latin typeface="+mn-lt"/>
                <a:cs typeface="Segoe UI" panose="020B0502040204020203" pitchFamily="34" charset="0"/>
              </a:defRPr>
            </a:lvl5pPr>
            <a:lvl6pPr>
              <a:defRPr sz="1000"/>
            </a:lvl6pPr>
            <a:lvl7pPr>
              <a:defRPr sz="1000"/>
            </a:lvl7pPr>
            <a:lvl8pPr>
              <a:defRPr sz="1000"/>
            </a:lvl8pPr>
            <a:lvl9pPr>
              <a:defRPr sz="1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4862" y="1200150"/>
            <a:ext cx="4071938" cy="3394175"/>
          </a:xfrm>
          <a:prstGeom prst="rect">
            <a:avLst/>
          </a:prstGeom>
        </p:spPr>
        <p:txBody>
          <a:bodyPr vert="horz" lIns="51435" tIns="25718" rIns="51435" bIns="25718"/>
          <a:lstStyle>
            <a:lvl1pPr>
              <a:defRPr sz="1600">
                <a:latin typeface="+mn-lt"/>
                <a:cs typeface="Segoe UI" panose="020B0502040204020203" pitchFamily="34" charset="0"/>
              </a:defRPr>
            </a:lvl1pPr>
            <a:lvl2pPr>
              <a:defRPr sz="1400">
                <a:latin typeface="+mn-lt"/>
                <a:cs typeface="Segoe UI" panose="020B0502040204020203" pitchFamily="34" charset="0"/>
              </a:defRPr>
            </a:lvl2pPr>
            <a:lvl3pPr>
              <a:defRPr sz="1100">
                <a:latin typeface="+mn-lt"/>
                <a:cs typeface="Segoe UI" panose="020B0502040204020203" pitchFamily="34" charset="0"/>
              </a:defRPr>
            </a:lvl3pPr>
            <a:lvl4pPr>
              <a:defRPr sz="1000">
                <a:latin typeface="+mn-lt"/>
                <a:cs typeface="Segoe UI" panose="020B0502040204020203" pitchFamily="34" charset="0"/>
              </a:defRPr>
            </a:lvl4pPr>
            <a:lvl5pPr>
              <a:defRPr sz="1000">
                <a:latin typeface="+mn-lt"/>
                <a:cs typeface="Segoe UI" panose="020B0502040204020203" pitchFamily="34" charset="0"/>
              </a:defRPr>
            </a:lvl5pPr>
            <a:lvl6pPr>
              <a:defRPr sz="1000"/>
            </a:lvl6pPr>
            <a:lvl7pPr>
              <a:defRPr sz="1000"/>
            </a:lvl7pPr>
            <a:lvl8pPr>
              <a:defRPr sz="1000"/>
            </a:lvl8pPr>
            <a:lvl9pPr>
              <a:defRPr sz="1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5" name="Picture 4"/>
          <p:cNvPicPr>
            <a:picLocks noChangeAspect="1"/>
          </p:cNvPicPr>
          <p:nvPr userDrawn="1"/>
        </p:nvPicPr>
        <p:blipFill>
          <a:blip r:embed="rId2"/>
          <a:stretch>
            <a:fillRect/>
          </a:stretch>
        </p:blipFill>
        <p:spPr>
          <a:xfrm>
            <a:off x="0" y="895350"/>
            <a:ext cx="9144000" cy="45719"/>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53400" y="4665014"/>
            <a:ext cx="918537" cy="431602"/>
          </a:xfrm>
          <a:prstGeom prst="rect">
            <a:avLst/>
          </a:prstGeom>
        </p:spPr>
      </p:pic>
    </p:spTree>
    <p:extLst>
      <p:ext uri="{BB962C8B-B14F-4D97-AF65-F5344CB8AC3E}">
        <p14:creationId xmlns:p14="http://schemas.microsoft.com/office/powerpoint/2010/main" val="369356362"/>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srcRect/>
          <a:stretch>
            <a:fillRect/>
          </a:stretch>
        </a:blipFill>
        <a:effectLst/>
      </p:bgPr>
    </p:bg>
    <p:spTree>
      <p:nvGrpSpPr>
        <p:cNvPr id="1" name=""/>
        <p:cNvGrpSpPr/>
        <p:nvPr/>
      </p:nvGrpSpPr>
      <p:grpSpPr>
        <a:xfrm>
          <a:off x="0" y="0"/>
          <a:ext cx="0" cy="0"/>
          <a:chOff x="0" y="0"/>
          <a:chExt cx="0" cy="0"/>
        </a:xfrm>
      </p:grpSpPr>
      <p:pic>
        <p:nvPicPr>
          <p:cNvPr id="5" name="Picture 4" descr="backgrounds hd2.jpg"/>
          <p:cNvPicPr>
            <a:picLocks noChangeAspect="1"/>
          </p:cNvPicPr>
          <p:nvPr userDrawn="1"/>
        </p:nvPicPr>
        <p:blipFill>
          <a:blip r:embed="rId17" cstate="print">
            <a:extLst>
              <a:ext uri="{28A0092B-C50C-407E-A947-70E740481C1C}">
                <a14:useLocalDpi xmlns:a14="http://schemas.microsoft.com/office/drawing/2010/main"/>
              </a:ext>
            </a:extLst>
          </a:blip>
          <a:stretch>
            <a:fillRect/>
          </a:stretch>
        </p:blipFill>
        <p:spPr>
          <a:xfrm>
            <a:off x="0" y="0"/>
            <a:ext cx="9142208" cy="5143500"/>
          </a:xfrm>
          <a:prstGeom prst="rect">
            <a:avLst/>
          </a:prstGeom>
        </p:spPr>
      </p:pic>
    </p:spTree>
  </p:cSld>
  <p:clrMap bg1="dk2" tx1="lt1" bg2="dk1" tx2="lt2" accent1="accent1" accent2="accent2" accent3="accent3" accent4="accent4" accent5="accent5" accent6="accent6" hlink="hlink" folHlink="folHlink"/>
  <p:sldLayoutIdLst>
    <p:sldLayoutId id="2147483667" r:id="rId1"/>
    <p:sldLayoutId id="2147483693" r:id="rId2"/>
    <p:sldLayoutId id="2147483668" r:id="rId3"/>
    <p:sldLayoutId id="2147483697" r:id="rId4"/>
    <p:sldLayoutId id="2147483679" r:id="rId5"/>
    <p:sldLayoutId id="2147483680" r:id="rId6"/>
    <p:sldLayoutId id="2147483678" r:id="rId7"/>
    <p:sldLayoutId id="2147483669" r:id="rId8"/>
    <p:sldLayoutId id="2147483670" r:id="rId9"/>
    <p:sldLayoutId id="2147483672" r:id="rId10"/>
    <p:sldLayoutId id="2147483673" r:id="rId11"/>
    <p:sldLayoutId id="2147483695" r:id="rId12"/>
    <p:sldLayoutId id="2147483696" r:id="rId13"/>
    <p:sldLayoutId id="2147483694" r:id="rId14"/>
  </p:sldLayoutIdLst>
  <p:transition/>
  <p:txStyles>
    <p:titleStyle>
      <a:lvl1pPr marL="44648" algn="l" rtl="0" eaLnBrk="1" fontAlgn="base" hangingPunct="1">
        <a:lnSpc>
          <a:spcPct val="90000"/>
        </a:lnSpc>
        <a:spcBef>
          <a:spcPct val="0"/>
        </a:spcBef>
        <a:spcAft>
          <a:spcPct val="0"/>
        </a:spcAft>
        <a:defRPr sz="2900">
          <a:solidFill>
            <a:schemeClr val="tx1"/>
          </a:solidFill>
          <a:latin typeface="+mj-lt"/>
          <a:ea typeface="+mj-ea"/>
          <a:cs typeface="+mj-cs"/>
          <a:sym typeface="Lucida Grande" charset="0"/>
        </a:defRPr>
      </a:lvl1pPr>
      <a:lvl2pPr marL="44648" algn="l" rtl="0" eaLnBrk="1" fontAlgn="base" hangingPunct="1">
        <a:lnSpc>
          <a:spcPct val="90000"/>
        </a:lnSpc>
        <a:spcBef>
          <a:spcPct val="0"/>
        </a:spcBef>
        <a:spcAft>
          <a:spcPct val="0"/>
        </a:spcAft>
        <a:defRPr sz="2900">
          <a:solidFill>
            <a:schemeClr val="tx1"/>
          </a:solidFill>
          <a:latin typeface="Lucida Grande" charset="0"/>
          <a:ea typeface="ヒラギノ角ゴ ProN W3" charset="0"/>
          <a:cs typeface="ヒラギノ角ゴ ProN W3" charset="0"/>
          <a:sym typeface="Lucida Grande" charset="0"/>
        </a:defRPr>
      </a:lvl2pPr>
      <a:lvl3pPr marL="44648" algn="l" rtl="0" eaLnBrk="1" fontAlgn="base" hangingPunct="1">
        <a:lnSpc>
          <a:spcPct val="90000"/>
        </a:lnSpc>
        <a:spcBef>
          <a:spcPct val="0"/>
        </a:spcBef>
        <a:spcAft>
          <a:spcPct val="0"/>
        </a:spcAft>
        <a:defRPr sz="2900">
          <a:solidFill>
            <a:schemeClr val="tx1"/>
          </a:solidFill>
          <a:latin typeface="Lucida Grande" charset="0"/>
          <a:ea typeface="ヒラギノ角ゴ ProN W3" charset="0"/>
          <a:cs typeface="ヒラギノ角ゴ ProN W3" charset="0"/>
          <a:sym typeface="Lucida Grande" charset="0"/>
        </a:defRPr>
      </a:lvl3pPr>
      <a:lvl4pPr marL="44648" algn="l" rtl="0" eaLnBrk="1" fontAlgn="base" hangingPunct="1">
        <a:lnSpc>
          <a:spcPct val="90000"/>
        </a:lnSpc>
        <a:spcBef>
          <a:spcPct val="0"/>
        </a:spcBef>
        <a:spcAft>
          <a:spcPct val="0"/>
        </a:spcAft>
        <a:defRPr sz="2900">
          <a:solidFill>
            <a:schemeClr val="tx1"/>
          </a:solidFill>
          <a:latin typeface="Lucida Grande" charset="0"/>
          <a:ea typeface="ヒラギノ角ゴ ProN W3" charset="0"/>
          <a:cs typeface="ヒラギノ角ゴ ProN W3" charset="0"/>
          <a:sym typeface="Lucida Grande" charset="0"/>
        </a:defRPr>
      </a:lvl4pPr>
      <a:lvl5pPr marL="44648" algn="l" rtl="0" eaLnBrk="1" fontAlgn="base" hangingPunct="1">
        <a:lnSpc>
          <a:spcPct val="90000"/>
        </a:lnSpc>
        <a:spcBef>
          <a:spcPct val="0"/>
        </a:spcBef>
        <a:spcAft>
          <a:spcPct val="0"/>
        </a:spcAft>
        <a:defRPr sz="2900">
          <a:solidFill>
            <a:schemeClr val="tx1"/>
          </a:solidFill>
          <a:latin typeface="Lucida Grande" charset="0"/>
          <a:ea typeface="ヒラギノ角ゴ ProN W3" charset="0"/>
          <a:cs typeface="ヒラギノ角ゴ ProN W3" charset="0"/>
          <a:sym typeface="Lucida Grande" charset="0"/>
        </a:defRPr>
      </a:lvl5pPr>
      <a:lvl6pPr marL="301823" algn="l" rtl="0" eaLnBrk="1" fontAlgn="base" hangingPunct="1">
        <a:lnSpc>
          <a:spcPct val="90000"/>
        </a:lnSpc>
        <a:spcBef>
          <a:spcPct val="0"/>
        </a:spcBef>
        <a:spcAft>
          <a:spcPct val="0"/>
        </a:spcAft>
        <a:defRPr sz="2900">
          <a:solidFill>
            <a:schemeClr val="tx1"/>
          </a:solidFill>
          <a:latin typeface="Lucida Grande" charset="0"/>
          <a:ea typeface="ヒラギノ角ゴ ProN W3" charset="0"/>
          <a:cs typeface="ヒラギノ角ゴ ProN W3" charset="0"/>
          <a:sym typeface="Lucida Grande" charset="0"/>
        </a:defRPr>
      </a:lvl6pPr>
      <a:lvl7pPr marL="558998" algn="l" rtl="0" eaLnBrk="1" fontAlgn="base" hangingPunct="1">
        <a:lnSpc>
          <a:spcPct val="90000"/>
        </a:lnSpc>
        <a:spcBef>
          <a:spcPct val="0"/>
        </a:spcBef>
        <a:spcAft>
          <a:spcPct val="0"/>
        </a:spcAft>
        <a:defRPr sz="2900">
          <a:solidFill>
            <a:schemeClr val="tx1"/>
          </a:solidFill>
          <a:latin typeface="Lucida Grande" charset="0"/>
          <a:ea typeface="ヒラギノ角ゴ ProN W3" charset="0"/>
          <a:cs typeface="ヒラギノ角ゴ ProN W3" charset="0"/>
          <a:sym typeface="Lucida Grande" charset="0"/>
        </a:defRPr>
      </a:lvl7pPr>
      <a:lvl8pPr marL="816173" algn="l" rtl="0" eaLnBrk="1" fontAlgn="base" hangingPunct="1">
        <a:lnSpc>
          <a:spcPct val="90000"/>
        </a:lnSpc>
        <a:spcBef>
          <a:spcPct val="0"/>
        </a:spcBef>
        <a:spcAft>
          <a:spcPct val="0"/>
        </a:spcAft>
        <a:defRPr sz="2900">
          <a:solidFill>
            <a:schemeClr val="tx1"/>
          </a:solidFill>
          <a:latin typeface="Lucida Grande" charset="0"/>
          <a:ea typeface="ヒラギノ角ゴ ProN W3" charset="0"/>
          <a:cs typeface="ヒラギノ角ゴ ProN W3" charset="0"/>
          <a:sym typeface="Lucida Grande" charset="0"/>
        </a:defRPr>
      </a:lvl8pPr>
      <a:lvl9pPr marL="1073348" algn="l" rtl="0" eaLnBrk="1" fontAlgn="base" hangingPunct="1">
        <a:lnSpc>
          <a:spcPct val="90000"/>
        </a:lnSpc>
        <a:spcBef>
          <a:spcPct val="0"/>
        </a:spcBef>
        <a:spcAft>
          <a:spcPct val="0"/>
        </a:spcAft>
        <a:defRPr sz="2900">
          <a:solidFill>
            <a:schemeClr val="tx1"/>
          </a:solidFill>
          <a:latin typeface="Lucida Grande" charset="0"/>
          <a:ea typeface="ヒラギノ角ゴ ProN W3" charset="0"/>
          <a:cs typeface="ヒラギノ角ゴ ProN W3" charset="0"/>
          <a:sym typeface="Lucida Grande" charset="0"/>
        </a:defRPr>
      </a:lvl9pPr>
    </p:titleStyle>
    <p:bodyStyle>
      <a:lvl1pPr marL="248245" indent="-203597" algn="l" rtl="0" eaLnBrk="1" fontAlgn="base" hangingPunct="1">
        <a:lnSpc>
          <a:spcPct val="90000"/>
        </a:lnSpc>
        <a:spcBef>
          <a:spcPts val="563"/>
        </a:spcBef>
        <a:spcAft>
          <a:spcPct val="0"/>
        </a:spcAft>
        <a:buClr>
          <a:srgbClr val="FFFFFF"/>
        </a:buClr>
        <a:buSzPct val="100000"/>
        <a:buFont typeface="Lucida Grande" charset="0"/>
        <a:buChar char="•"/>
        <a:defRPr sz="2400">
          <a:solidFill>
            <a:schemeClr val="tx1"/>
          </a:solidFill>
          <a:latin typeface="+mn-lt"/>
          <a:ea typeface="+mn-ea"/>
          <a:cs typeface="+mn-cs"/>
          <a:sym typeface="Lucida Grande" charset="0"/>
        </a:defRPr>
      </a:lvl1pPr>
      <a:lvl2pPr marL="499170" indent="-193775" algn="l" rtl="0" eaLnBrk="1" fontAlgn="base" hangingPunct="1">
        <a:lnSpc>
          <a:spcPct val="90000"/>
        </a:lnSpc>
        <a:spcBef>
          <a:spcPts val="506"/>
        </a:spcBef>
        <a:spcAft>
          <a:spcPct val="0"/>
        </a:spcAft>
        <a:buClr>
          <a:srgbClr val="FFFFFF"/>
        </a:buClr>
        <a:buSzPct val="100000"/>
        <a:buFont typeface="Lucida Grande" charset="0"/>
        <a:buChar char="•"/>
        <a:defRPr sz="2000">
          <a:solidFill>
            <a:schemeClr val="tx1"/>
          </a:solidFill>
          <a:latin typeface="+mn-lt"/>
          <a:ea typeface="+mn-ea"/>
          <a:cs typeface="+mn-cs"/>
          <a:sym typeface="Lucida Grande" charset="0"/>
        </a:defRPr>
      </a:lvl2pPr>
      <a:lvl3pPr marL="701873" indent="-194667" algn="l" rtl="0" eaLnBrk="1" fontAlgn="base" hangingPunct="1">
        <a:lnSpc>
          <a:spcPct val="90000"/>
        </a:lnSpc>
        <a:spcBef>
          <a:spcPts val="450"/>
        </a:spcBef>
        <a:spcAft>
          <a:spcPct val="0"/>
        </a:spcAft>
        <a:buClr>
          <a:srgbClr val="FFFFFF"/>
        </a:buClr>
        <a:buSzPct val="100000"/>
        <a:buFont typeface="Lucida Grande" charset="0"/>
        <a:buChar char="•"/>
        <a:defRPr sz="1800">
          <a:solidFill>
            <a:schemeClr val="tx1"/>
          </a:solidFill>
          <a:latin typeface="+mn-lt"/>
          <a:ea typeface="+mn-ea"/>
          <a:cs typeface="+mn-cs"/>
          <a:sym typeface="Lucida Grande" charset="0"/>
        </a:defRPr>
      </a:lvl3pPr>
      <a:lvl4pPr marL="897434" indent="-195560" algn="l" rtl="0" eaLnBrk="1" fontAlgn="base" hangingPunct="1">
        <a:lnSpc>
          <a:spcPct val="90000"/>
        </a:lnSpc>
        <a:spcBef>
          <a:spcPts val="450"/>
        </a:spcBef>
        <a:spcAft>
          <a:spcPct val="0"/>
        </a:spcAft>
        <a:buClr>
          <a:srgbClr val="FFFFFF"/>
        </a:buClr>
        <a:buSzPct val="100000"/>
        <a:buFont typeface="Lucida Grande" charset="0"/>
        <a:buChar char="•"/>
        <a:defRPr sz="1800">
          <a:solidFill>
            <a:schemeClr val="tx1"/>
          </a:solidFill>
          <a:latin typeface="+mn-lt"/>
          <a:ea typeface="+mn-ea"/>
          <a:cs typeface="+mn-cs"/>
          <a:sym typeface="Lucida Grande" charset="0"/>
        </a:defRPr>
      </a:lvl4pPr>
      <a:lvl5pPr marL="1086743" indent="-183059" algn="l" rtl="0" eaLnBrk="1" fontAlgn="base" hangingPunct="1">
        <a:lnSpc>
          <a:spcPct val="90000"/>
        </a:lnSpc>
        <a:spcBef>
          <a:spcPts val="450"/>
        </a:spcBef>
        <a:spcAft>
          <a:spcPct val="0"/>
        </a:spcAft>
        <a:buClr>
          <a:srgbClr val="FFFFFF"/>
        </a:buClr>
        <a:buSzPct val="100000"/>
        <a:buFont typeface="Lucida Grande" charset="0"/>
        <a:buChar char="•"/>
        <a:defRPr sz="1800">
          <a:solidFill>
            <a:schemeClr val="tx1"/>
          </a:solidFill>
          <a:latin typeface="+mn-lt"/>
          <a:ea typeface="+mn-ea"/>
          <a:cs typeface="+mn-cs"/>
          <a:sym typeface="Lucida Grande" charset="0"/>
        </a:defRPr>
      </a:lvl5pPr>
      <a:lvl6pPr marL="1343918" indent="-183059" algn="l" rtl="0" eaLnBrk="1" fontAlgn="base" hangingPunct="1">
        <a:lnSpc>
          <a:spcPct val="90000"/>
        </a:lnSpc>
        <a:spcBef>
          <a:spcPts val="450"/>
        </a:spcBef>
        <a:spcAft>
          <a:spcPct val="0"/>
        </a:spcAft>
        <a:buClr>
          <a:srgbClr val="FFFFFF"/>
        </a:buClr>
        <a:buSzPct val="100000"/>
        <a:buFont typeface="Lucida Grande" charset="0"/>
        <a:buChar char="•"/>
        <a:defRPr sz="1800">
          <a:solidFill>
            <a:schemeClr val="tx1"/>
          </a:solidFill>
          <a:latin typeface="+mn-lt"/>
          <a:ea typeface="+mn-ea"/>
          <a:cs typeface="+mn-cs"/>
          <a:sym typeface="Lucida Grande" charset="0"/>
        </a:defRPr>
      </a:lvl6pPr>
      <a:lvl7pPr marL="1601093" indent="-183059" algn="l" rtl="0" eaLnBrk="1" fontAlgn="base" hangingPunct="1">
        <a:lnSpc>
          <a:spcPct val="90000"/>
        </a:lnSpc>
        <a:spcBef>
          <a:spcPts val="450"/>
        </a:spcBef>
        <a:spcAft>
          <a:spcPct val="0"/>
        </a:spcAft>
        <a:buClr>
          <a:srgbClr val="FFFFFF"/>
        </a:buClr>
        <a:buSzPct val="100000"/>
        <a:buFont typeface="Lucida Grande" charset="0"/>
        <a:buChar char="•"/>
        <a:defRPr sz="1800">
          <a:solidFill>
            <a:schemeClr val="tx1"/>
          </a:solidFill>
          <a:latin typeface="+mn-lt"/>
          <a:ea typeface="+mn-ea"/>
          <a:cs typeface="+mn-cs"/>
          <a:sym typeface="Lucida Grande" charset="0"/>
        </a:defRPr>
      </a:lvl7pPr>
      <a:lvl8pPr marL="1858268" indent="-183059" algn="l" rtl="0" eaLnBrk="1" fontAlgn="base" hangingPunct="1">
        <a:lnSpc>
          <a:spcPct val="90000"/>
        </a:lnSpc>
        <a:spcBef>
          <a:spcPts val="450"/>
        </a:spcBef>
        <a:spcAft>
          <a:spcPct val="0"/>
        </a:spcAft>
        <a:buClr>
          <a:srgbClr val="FFFFFF"/>
        </a:buClr>
        <a:buSzPct val="100000"/>
        <a:buFont typeface="Lucida Grande" charset="0"/>
        <a:buChar char="•"/>
        <a:defRPr sz="1800">
          <a:solidFill>
            <a:schemeClr val="tx1"/>
          </a:solidFill>
          <a:latin typeface="+mn-lt"/>
          <a:ea typeface="+mn-ea"/>
          <a:cs typeface="+mn-cs"/>
          <a:sym typeface="Lucida Grande" charset="0"/>
        </a:defRPr>
      </a:lvl8pPr>
      <a:lvl9pPr marL="2115443" indent="-183059" algn="l" rtl="0" eaLnBrk="1" fontAlgn="base" hangingPunct="1">
        <a:lnSpc>
          <a:spcPct val="90000"/>
        </a:lnSpc>
        <a:spcBef>
          <a:spcPts val="450"/>
        </a:spcBef>
        <a:spcAft>
          <a:spcPct val="0"/>
        </a:spcAft>
        <a:buClr>
          <a:srgbClr val="FFFFFF"/>
        </a:buClr>
        <a:buSzPct val="100000"/>
        <a:buFont typeface="Lucida Grande" charset="0"/>
        <a:buChar char="•"/>
        <a:defRPr sz="1800">
          <a:solidFill>
            <a:schemeClr val="tx1"/>
          </a:solidFill>
          <a:latin typeface="+mn-lt"/>
          <a:ea typeface="+mn-ea"/>
          <a:cs typeface="+mn-cs"/>
          <a:sym typeface="Lucida Grande" charset="0"/>
        </a:defRPr>
      </a:lvl9pPr>
    </p:bodyStyle>
    <p:otherStyle>
      <a:defPPr>
        <a:defRPr lang="en-US"/>
      </a:defPPr>
      <a:lvl1pPr marL="0" algn="l" defTabSz="257175" rtl="0" eaLnBrk="1" latinLnBrk="0" hangingPunct="1">
        <a:defRPr sz="1000" kern="1200">
          <a:solidFill>
            <a:schemeClr val="tx1"/>
          </a:solidFill>
          <a:latin typeface="+mn-lt"/>
          <a:ea typeface="+mn-ea"/>
          <a:cs typeface="+mn-cs"/>
        </a:defRPr>
      </a:lvl1pPr>
      <a:lvl2pPr marL="257175" algn="l" defTabSz="257175" rtl="0" eaLnBrk="1" latinLnBrk="0" hangingPunct="1">
        <a:defRPr sz="1000" kern="1200">
          <a:solidFill>
            <a:schemeClr val="tx1"/>
          </a:solidFill>
          <a:latin typeface="+mn-lt"/>
          <a:ea typeface="+mn-ea"/>
          <a:cs typeface="+mn-cs"/>
        </a:defRPr>
      </a:lvl2pPr>
      <a:lvl3pPr marL="514350" algn="l" defTabSz="257175" rtl="0" eaLnBrk="1" latinLnBrk="0" hangingPunct="1">
        <a:defRPr sz="1000" kern="1200">
          <a:solidFill>
            <a:schemeClr val="tx1"/>
          </a:solidFill>
          <a:latin typeface="+mn-lt"/>
          <a:ea typeface="+mn-ea"/>
          <a:cs typeface="+mn-cs"/>
        </a:defRPr>
      </a:lvl3pPr>
      <a:lvl4pPr marL="771525" algn="l" defTabSz="257175" rtl="0" eaLnBrk="1" latinLnBrk="0" hangingPunct="1">
        <a:defRPr sz="1000" kern="1200">
          <a:solidFill>
            <a:schemeClr val="tx1"/>
          </a:solidFill>
          <a:latin typeface="+mn-lt"/>
          <a:ea typeface="+mn-ea"/>
          <a:cs typeface="+mn-cs"/>
        </a:defRPr>
      </a:lvl4pPr>
      <a:lvl5pPr marL="1028700" algn="l" defTabSz="257175" rtl="0" eaLnBrk="1" latinLnBrk="0" hangingPunct="1">
        <a:defRPr sz="1000" kern="1200">
          <a:solidFill>
            <a:schemeClr val="tx1"/>
          </a:solidFill>
          <a:latin typeface="+mn-lt"/>
          <a:ea typeface="+mn-ea"/>
          <a:cs typeface="+mn-cs"/>
        </a:defRPr>
      </a:lvl5pPr>
      <a:lvl6pPr marL="1285875" algn="l" defTabSz="257175" rtl="0" eaLnBrk="1" latinLnBrk="0" hangingPunct="1">
        <a:defRPr sz="1000" kern="1200">
          <a:solidFill>
            <a:schemeClr val="tx1"/>
          </a:solidFill>
          <a:latin typeface="+mn-lt"/>
          <a:ea typeface="+mn-ea"/>
          <a:cs typeface="+mn-cs"/>
        </a:defRPr>
      </a:lvl6pPr>
      <a:lvl7pPr marL="1543050" algn="l" defTabSz="257175" rtl="0" eaLnBrk="1" latinLnBrk="0" hangingPunct="1">
        <a:defRPr sz="1000" kern="1200">
          <a:solidFill>
            <a:schemeClr val="tx1"/>
          </a:solidFill>
          <a:latin typeface="+mn-lt"/>
          <a:ea typeface="+mn-ea"/>
          <a:cs typeface="+mn-cs"/>
        </a:defRPr>
      </a:lvl7pPr>
      <a:lvl8pPr marL="1800225" algn="l" defTabSz="257175" rtl="0" eaLnBrk="1" latinLnBrk="0" hangingPunct="1">
        <a:defRPr sz="1000" kern="1200">
          <a:solidFill>
            <a:schemeClr val="tx1"/>
          </a:solidFill>
          <a:latin typeface="+mn-lt"/>
          <a:ea typeface="+mn-ea"/>
          <a:cs typeface="+mn-cs"/>
        </a:defRPr>
      </a:lvl8pPr>
      <a:lvl9pPr marL="2057400" algn="l" defTabSz="257175" rtl="0" eaLnBrk="1" latinLnBrk="0" hangingPunct="1">
        <a:defRPr sz="1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26.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7.jpe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3.xml"/><Relationship Id="rId5" Type="http://schemas.openxmlformats.org/officeDocument/2006/relationships/image" Target="../media/image19.jpe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27.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7.jpeg"/><Relationship Id="rId4" Type="http://schemas.openxmlformats.org/officeDocument/2006/relationships/image" Target="../media/image26.jpe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5" Type="http://schemas.openxmlformats.org/officeDocument/2006/relationships/image" Target="../media/image19.jpe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7.jpeg"/><Relationship Id="rId5" Type="http://schemas.openxmlformats.org/officeDocument/2006/relationships/image" Target="../media/image29.jpeg"/><Relationship Id="rId4" Type="http://schemas.openxmlformats.org/officeDocument/2006/relationships/image" Target="../media/image26.jpe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29.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27.jpeg"/><Relationship Id="rId5" Type="http://schemas.openxmlformats.org/officeDocument/2006/relationships/image" Target="../media/image29.jpeg"/><Relationship Id="rId4" Type="http://schemas.openxmlformats.org/officeDocument/2006/relationships/image" Target="../media/image26.jpeg"/></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38.jpeg"/></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chEd2013_colat 16x9 cover-01.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1817" y="0"/>
            <a:ext cx="9141721" cy="5143500"/>
          </a:xfrm>
          <a:prstGeom prst="rect">
            <a:avLst/>
          </a:prstGeom>
        </p:spPr>
      </p:pic>
      <p:sp>
        <p:nvSpPr>
          <p:cNvPr id="5" name="Rectangle 4"/>
          <p:cNvSpPr>
            <a:spLocks/>
          </p:cNvSpPr>
          <p:nvPr/>
        </p:nvSpPr>
        <p:spPr bwMode="auto">
          <a:xfrm>
            <a:off x="533401" y="2876550"/>
            <a:ext cx="32004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type="none" w="med" len="med"/>
                <a:tailEnd type="none" w="med" len="med"/>
              </a14:hiddenLine>
            </a:ext>
          </a:extLst>
        </p:spPr>
        <p:txBody>
          <a:bodyPr lIns="21431" tIns="21431" rIns="21431" bIns="21431"/>
          <a:lstStyle/>
          <a:p>
            <a:r>
              <a:rPr lang="en-US" sz="1800" dirty="0" smtClean="0">
                <a:solidFill>
                  <a:schemeClr val="tx1"/>
                </a:solidFill>
                <a:latin typeface="Segoe UI" panose="020B0502040204020203" pitchFamily="34" charset="0"/>
                <a:ea typeface="ＭＳ Ｐゴシック" charset="0"/>
                <a:cs typeface="Segoe UI" panose="020B0502040204020203" pitchFamily="34" charset="0"/>
                <a:sym typeface="Calibri Bold" charset="0"/>
              </a:rPr>
              <a:t>16-19 APRIL 2013</a:t>
            </a:r>
            <a:endParaRPr lang="en-US" sz="1800" dirty="0">
              <a:solidFill>
                <a:schemeClr val="tx1"/>
              </a:solidFill>
              <a:latin typeface="Segoe UI" panose="020B0502040204020203" pitchFamily="34" charset="0"/>
              <a:ea typeface="ＭＳ Ｐゴシック" charset="0"/>
              <a:cs typeface="Segoe UI" panose="020B0502040204020203" pitchFamily="34" charset="0"/>
              <a:sym typeface="Calibri Bold" charset="0"/>
            </a:endParaRPr>
          </a:p>
          <a:p>
            <a:r>
              <a:rPr lang="en-US" sz="1800" dirty="0" smtClean="0">
                <a:solidFill>
                  <a:schemeClr val="tx1"/>
                </a:solidFill>
                <a:latin typeface="Segoe UI" panose="020B0502040204020203" pitchFamily="34" charset="0"/>
                <a:ea typeface="ＭＳ Ｐゴシック" charset="0"/>
                <a:cs typeface="Segoe UI" panose="020B0502040204020203" pitchFamily="34" charset="0"/>
                <a:sym typeface="Calibri" charset="0"/>
              </a:rPr>
              <a:t>DURBAN ICC</a:t>
            </a:r>
            <a:endParaRPr lang="en-US" sz="1800" dirty="0">
              <a:solidFill>
                <a:schemeClr val="tx1"/>
              </a:solidFill>
              <a:latin typeface="Segoe UI" panose="020B0502040204020203" pitchFamily="34" charset="0"/>
              <a:ea typeface="ＭＳ Ｐゴシック" charset="0"/>
              <a:cs typeface="Segoe UI" panose="020B0502040204020203" pitchFamily="34" charset="0"/>
              <a:sym typeface="Calibri" charset="0"/>
            </a:endParaRPr>
          </a:p>
        </p:txBody>
      </p:sp>
    </p:spTree>
    <p:extLst>
      <p:ext uri="{BB962C8B-B14F-4D97-AF65-F5344CB8AC3E}">
        <p14:creationId xmlns:p14="http://schemas.microsoft.com/office/powerpoint/2010/main" val="29913326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download.codeplex.com/download?ProjectName=CompositeWPF&amp;DownloadId=1666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573" y="1504950"/>
            <a:ext cx="3632200" cy="272415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6"/>
          <p:cNvSpPr txBox="1">
            <a:spLocks/>
          </p:cNvSpPr>
          <p:nvPr/>
        </p:nvSpPr>
        <p:spPr>
          <a:xfrm>
            <a:off x="476573" y="162081"/>
            <a:ext cx="8229600" cy="689074"/>
          </a:xfrm>
          <a:prstGeom prst="rect">
            <a:avLst/>
          </a:prstGeom>
        </p:spPr>
        <p:txBody>
          <a:bodyPr/>
          <a:lstStyle>
            <a:lvl1pPr marL="44648" algn="l" rtl="0" eaLnBrk="1" fontAlgn="base" hangingPunct="1">
              <a:lnSpc>
                <a:spcPct val="90000"/>
              </a:lnSpc>
              <a:spcBef>
                <a:spcPct val="0"/>
              </a:spcBef>
              <a:spcAft>
                <a:spcPct val="0"/>
              </a:spcAft>
              <a:defRPr sz="2900">
                <a:solidFill>
                  <a:schemeClr val="tx1"/>
                </a:solidFill>
                <a:latin typeface="+mj-lt"/>
                <a:ea typeface="+mj-ea"/>
                <a:cs typeface="+mj-cs"/>
                <a:sym typeface="Lucida Grande" charset="0"/>
              </a:defRPr>
            </a:lvl1pPr>
            <a:lvl2pPr marL="44648" algn="l" rtl="0" eaLnBrk="1" fontAlgn="base" hangingPunct="1">
              <a:lnSpc>
                <a:spcPct val="90000"/>
              </a:lnSpc>
              <a:spcBef>
                <a:spcPct val="0"/>
              </a:spcBef>
              <a:spcAft>
                <a:spcPct val="0"/>
              </a:spcAft>
              <a:defRPr sz="2900">
                <a:solidFill>
                  <a:schemeClr val="tx1"/>
                </a:solidFill>
                <a:latin typeface="Lucida Grande" charset="0"/>
                <a:ea typeface="ヒラギノ角ゴ ProN W3" charset="0"/>
                <a:cs typeface="ヒラギノ角ゴ ProN W3" charset="0"/>
                <a:sym typeface="Lucida Grande" charset="0"/>
              </a:defRPr>
            </a:lvl2pPr>
            <a:lvl3pPr marL="44648" algn="l" rtl="0" eaLnBrk="1" fontAlgn="base" hangingPunct="1">
              <a:lnSpc>
                <a:spcPct val="90000"/>
              </a:lnSpc>
              <a:spcBef>
                <a:spcPct val="0"/>
              </a:spcBef>
              <a:spcAft>
                <a:spcPct val="0"/>
              </a:spcAft>
              <a:defRPr sz="2900">
                <a:solidFill>
                  <a:schemeClr val="tx1"/>
                </a:solidFill>
                <a:latin typeface="Lucida Grande" charset="0"/>
                <a:ea typeface="ヒラギノ角ゴ ProN W3" charset="0"/>
                <a:cs typeface="ヒラギノ角ゴ ProN W3" charset="0"/>
                <a:sym typeface="Lucida Grande" charset="0"/>
              </a:defRPr>
            </a:lvl3pPr>
            <a:lvl4pPr marL="44648" algn="l" rtl="0" eaLnBrk="1" fontAlgn="base" hangingPunct="1">
              <a:lnSpc>
                <a:spcPct val="90000"/>
              </a:lnSpc>
              <a:spcBef>
                <a:spcPct val="0"/>
              </a:spcBef>
              <a:spcAft>
                <a:spcPct val="0"/>
              </a:spcAft>
              <a:defRPr sz="2900">
                <a:solidFill>
                  <a:schemeClr val="tx1"/>
                </a:solidFill>
                <a:latin typeface="Lucida Grande" charset="0"/>
                <a:ea typeface="ヒラギノ角ゴ ProN W3" charset="0"/>
                <a:cs typeface="ヒラギノ角ゴ ProN W3" charset="0"/>
                <a:sym typeface="Lucida Grande" charset="0"/>
              </a:defRPr>
            </a:lvl4pPr>
            <a:lvl5pPr marL="44648" algn="l" rtl="0" eaLnBrk="1" fontAlgn="base" hangingPunct="1">
              <a:lnSpc>
                <a:spcPct val="90000"/>
              </a:lnSpc>
              <a:spcBef>
                <a:spcPct val="0"/>
              </a:spcBef>
              <a:spcAft>
                <a:spcPct val="0"/>
              </a:spcAft>
              <a:defRPr sz="2900">
                <a:solidFill>
                  <a:schemeClr val="tx1"/>
                </a:solidFill>
                <a:latin typeface="Lucida Grande" charset="0"/>
                <a:ea typeface="ヒラギノ角ゴ ProN W3" charset="0"/>
                <a:cs typeface="ヒラギノ角ゴ ProN W3" charset="0"/>
                <a:sym typeface="Lucida Grande" charset="0"/>
              </a:defRPr>
            </a:lvl5pPr>
            <a:lvl6pPr marL="301823" algn="l" rtl="0" eaLnBrk="1" fontAlgn="base" hangingPunct="1">
              <a:lnSpc>
                <a:spcPct val="90000"/>
              </a:lnSpc>
              <a:spcBef>
                <a:spcPct val="0"/>
              </a:spcBef>
              <a:spcAft>
                <a:spcPct val="0"/>
              </a:spcAft>
              <a:defRPr sz="2900">
                <a:solidFill>
                  <a:schemeClr val="tx1"/>
                </a:solidFill>
                <a:latin typeface="Lucida Grande" charset="0"/>
                <a:ea typeface="ヒラギノ角ゴ ProN W3" charset="0"/>
                <a:cs typeface="ヒラギノ角ゴ ProN W3" charset="0"/>
                <a:sym typeface="Lucida Grande" charset="0"/>
              </a:defRPr>
            </a:lvl6pPr>
            <a:lvl7pPr marL="558998" algn="l" rtl="0" eaLnBrk="1" fontAlgn="base" hangingPunct="1">
              <a:lnSpc>
                <a:spcPct val="90000"/>
              </a:lnSpc>
              <a:spcBef>
                <a:spcPct val="0"/>
              </a:spcBef>
              <a:spcAft>
                <a:spcPct val="0"/>
              </a:spcAft>
              <a:defRPr sz="2900">
                <a:solidFill>
                  <a:schemeClr val="tx1"/>
                </a:solidFill>
                <a:latin typeface="Lucida Grande" charset="0"/>
                <a:ea typeface="ヒラギノ角ゴ ProN W3" charset="0"/>
                <a:cs typeface="ヒラギノ角ゴ ProN W3" charset="0"/>
                <a:sym typeface="Lucida Grande" charset="0"/>
              </a:defRPr>
            </a:lvl7pPr>
            <a:lvl8pPr marL="816173" algn="l" rtl="0" eaLnBrk="1" fontAlgn="base" hangingPunct="1">
              <a:lnSpc>
                <a:spcPct val="90000"/>
              </a:lnSpc>
              <a:spcBef>
                <a:spcPct val="0"/>
              </a:spcBef>
              <a:spcAft>
                <a:spcPct val="0"/>
              </a:spcAft>
              <a:defRPr sz="2900">
                <a:solidFill>
                  <a:schemeClr val="tx1"/>
                </a:solidFill>
                <a:latin typeface="Lucida Grande" charset="0"/>
                <a:ea typeface="ヒラギノ角ゴ ProN W3" charset="0"/>
                <a:cs typeface="ヒラギノ角ゴ ProN W3" charset="0"/>
                <a:sym typeface="Lucida Grande" charset="0"/>
              </a:defRPr>
            </a:lvl8pPr>
            <a:lvl9pPr marL="1073348" algn="l" rtl="0" eaLnBrk="1" fontAlgn="base" hangingPunct="1">
              <a:lnSpc>
                <a:spcPct val="90000"/>
              </a:lnSpc>
              <a:spcBef>
                <a:spcPct val="0"/>
              </a:spcBef>
              <a:spcAft>
                <a:spcPct val="0"/>
              </a:spcAft>
              <a:defRPr sz="2900">
                <a:solidFill>
                  <a:schemeClr val="tx1"/>
                </a:solidFill>
                <a:latin typeface="Lucida Grande" charset="0"/>
                <a:ea typeface="ヒラギノ角ゴ ProN W3" charset="0"/>
                <a:cs typeface="ヒラギノ角ゴ ProN W3" charset="0"/>
                <a:sym typeface="Lucida Grande" charset="0"/>
              </a:defRPr>
            </a:lvl9pPr>
          </a:lstStyle>
          <a:p>
            <a:r>
              <a:rPr lang="en-ZA" kern="0" dirty="0" smtClean="0"/>
              <a:t>Who’s it for?</a:t>
            </a:r>
            <a:endParaRPr lang="en-ZA" kern="0" dirty="0"/>
          </a:p>
        </p:txBody>
      </p:sp>
      <p:pic>
        <p:nvPicPr>
          <p:cNvPr id="1028" name="Picture 4" descr="http://beautifuldecay.com/wp-content/uploads/2012/12/Solitair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1466850"/>
            <a:ext cx="3790627" cy="2748684"/>
          </a:xfrm>
          <a:prstGeom prst="rect">
            <a:avLst/>
          </a:prstGeom>
          <a:noFill/>
          <a:extLst>
            <a:ext uri="{909E8E84-426E-40DD-AFC4-6F175D3DCCD1}">
              <a14:hiddenFill xmlns:a14="http://schemas.microsoft.com/office/drawing/2010/main">
                <a:solidFill>
                  <a:srgbClr val="FFFFFF"/>
                </a:solidFill>
              </a14:hiddenFill>
            </a:ext>
          </a:extLst>
        </p:spPr>
      </p:pic>
      <p:sp>
        <p:nvSpPr>
          <p:cNvPr id="4" name="&quot;No&quot; Symbol 3"/>
          <p:cNvSpPr/>
          <p:nvPr/>
        </p:nvSpPr>
        <p:spPr bwMode="auto">
          <a:xfrm>
            <a:off x="4981413" y="1504950"/>
            <a:ext cx="3124200" cy="2667000"/>
          </a:xfrm>
          <a:prstGeom prst="noSmoking">
            <a:avLst/>
          </a:prstGeom>
          <a:solidFill>
            <a:srgbClr val="FF0000">
              <a:alpha val="65000"/>
            </a:srgb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endParaRPr>
          </a:p>
        </p:txBody>
      </p:sp>
      <p:sp>
        <p:nvSpPr>
          <p:cNvPr id="8" name="TextBox 7"/>
          <p:cNvSpPr txBox="1"/>
          <p:nvPr/>
        </p:nvSpPr>
        <p:spPr>
          <a:xfrm>
            <a:off x="1009289" y="4324350"/>
            <a:ext cx="2566768" cy="369332"/>
          </a:xfrm>
          <a:prstGeom prst="rect">
            <a:avLst/>
          </a:prstGeom>
          <a:noFill/>
        </p:spPr>
        <p:txBody>
          <a:bodyPr wrap="square" rtlCol="0">
            <a:spAutoFit/>
          </a:bodyPr>
          <a:lstStyle/>
          <a:p>
            <a:pPr algn="ctr"/>
            <a:r>
              <a:rPr lang="en-ZA" sz="1800" dirty="0" smtClean="0"/>
              <a:t>Business Applications</a:t>
            </a:r>
            <a:endParaRPr lang="en-ZA" sz="1800" dirty="0"/>
          </a:p>
        </p:txBody>
      </p:sp>
      <p:sp>
        <p:nvSpPr>
          <p:cNvPr id="9" name="TextBox 8"/>
          <p:cNvSpPr txBox="1"/>
          <p:nvPr/>
        </p:nvSpPr>
        <p:spPr>
          <a:xfrm>
            <a:off x="5417872" y="4324350"/>
            <a:ext cx="2251283" cy="369332"/>
          </a:xfrm>
          <a:prstGeom prst="rect">
            <a:avLst/>
          </a:prstGeom>
          <a:noFill/>
        </p:spPr>
        <p:txBody>
          <a:bodyPr wrap="square" rtlCol="0">
            <a:spAutoFit/>
          </a:bodyPr>
          <a:lstStyle/>
          <a:p>
            <a:pPr algn="ctr"/>
            <a:r>
              <a:rPr lang="en-ZA" sz="1800" dirty="0" smtClean="0"/>
              <a:t>Game Development</a:t>
            </a:r>
            <a:endParaRPr lang="en-ZA" sz="1800" dirty="0"/>
          </a:p>
        </p:txBody>
      </p:sp>
    </p:spTree>
    <p:extLst>
      <p:ext uri="{BB962C8B-B14F-4D97-AF65-F5344CB8AC3E}">
        <p14:creationId xmlns:p14="http://schemas.microsoft.com/office/powerpoint/2010/main" val="6488165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903460"/>
            <a:ext cx="3657600" cy="2743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p:txBody>
          <a:bodyPr/>
          <a:lstStyle/>
          <a:p>
            <a:r>
              <a:rPr lang="en-ZA" dirty="0" smtClean="0"/>
              <a:t>HIGH LEVEL OVERVIEW</a:t>
            </a:r>
            <a:endParaRPr lang="en-ZA" dirty="0"/>
          </a:p>
        </p:txBody>
      </p:sp>
      <p:sp>
        <p:nvSpPr>
          <p:cNvPr id="2" name="Text Placeholder 1"/>
          <p:cNvSpPr>
            <a:spLocks noGrp="1"/>
          </p:cNvSpPr>
          <p:nvPr>
            <p:ph type="body" idx="1"/>
          </p:nvPr>
        </p:nvSpPr>
        <p:spPr/>
        <p:txBody>
          <a:bodyPr/>
          <a:lstStyle/>
          <a:p>
            <a:endParaRPr lang="en-ZA"/>
          </a:p>
        </p:txBody>
      </p:sp>
    </p:spTree>
    <p:extLst>
      <p:ext uri="{BB962C8B-B14F-4D97-AF65-F5344CB8AC3E}">
        <p14:creationId xmlns:p14="http://schemas.microsoft.com/office/powerpoint/2010/main" val="28349883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p:cNvGrpSpPr/>
          <p:nvPr/>
        </p:nvGrpSpPr>
        <p:grpSpPr>
          <a:xfrm>
            <a:off x="6324600" y="620737"/>
            <a:ext cx="2251283" cy="3303236"/>
            <a:chOff x="3467100" y="620737"/>
            <a:chExt cx="2251283" cy="3303236"/>
          </a:xfrm>
        </p:grpSpPr>
        <p:grpSp>
          <p:nvGrpSpPr>
            <p:cNvPr id="41" name="Group 40"/>
            <p:cNvGrpSpPr/>
            <p:nvPr/>
          </p:nvGrpSpPr>
          <p:grpSpPr>
            <a:xfrm>
              <a:off x="3467100" y="1763352"/>
              <a:ext cx="2251283" cy="2160621"/>
              <a:chOff x="3447262" y="1763352"/>
              <a:chExt cx="2251283" cy="2160621"/>
            </a:xfrm>
          </p:grpSpPr>
          <p:pic>
            <p:nvPicPr>
              <p:cNvPr id="43"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50299" y="1763352"/>
                <a:ext cx="2245208" cy="1588075"/>
              </a:xfrm>
              <a:prstGeom prst="roundRect">
                <a:avLst>
                  <a:gd name="adj" fmla="val 8594"/>
                </a:avLst>
              </a:prstGeom>
              <a:solidFill>
                <a:srgbClr val="FFFFFF">
                  <a:shade val="85000"/>
                </a:srgbClr>
              </a:solidFill>
              <a:ln>
                <a:noFill/>
              </a:ln>
              <a:effectLst>
                <a:reflection blurRad="12700" stA="38000" endPos="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sp>
            <p:nvSpPr>
              <p:cNvPr id="44" name="TextBox 43"/>
              <p:cNvSpPr txBox="1"/>
              <p:nvPr/>
            </p:nvSpPr>
            <p:spPr>
              <a:xfrm>
                <a:off x="3447262" y="3554641"/>
                <a:ext cx="2251283" cy="369332"/>
              </a:xfrm>
              <a:prstGeom prst="rect">
                <a:avLst/>
              </a:prstGeom>
              <a:noFill/>
            </p:spPr>
            <p:txBody>
              <a:bodyPr wrap="square" rtlCol="0">
                <a:spAutoFit/>
              </a:bodyPr>
              <a:lstStyle/>
              <a:p>
                <a:pPr algn="ctr"/>
                <a:r>
                  <a:rPr lang="en-ZA" sz="1800" dirty="0" smtClean="0"/>
                  <a:t>View Model</a:t>
                </a:r>
                <a:endParaRPr lang="en-ZA" sz="1800" dirty="0"/>
              </a:p>
            </p:txBody>
          </p:sp>
        </p:grpSp>
        <p:sp>
          <p:nvSpPr>
            <p:cNvPr id="42" name="Rectangle 41"/>
            <p:cNvSpPr/>
            <p:nvPr/>
          </p:nvSpPr>
          <p:spPr>
            <a:xfrm>
              <a:off x="3981035" y="620737"/>
              <a:ext cx="1223412" cy="923330"/>
            </a:xfrm>
            <a:prstGeom prst="rect">
              <a:avLst/>
            </a:prstGeom>
            <a:noFill/>
          </p:spPr>
          <p:txBody>
            <a:bodyPr wrap="none" lIns="91440" tIns="45720" rIns="91440" bIns="45720">
              <a:spAutoFit/>
            </a:bodyPr>
            <a:lstStyle/>
            <a:p>
              <a:pPr algn="ctr"/>
              <a:r>
                <a:rPr lang="en-US" sz="54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VM</a:t>
              </a:r>
              <a:endParaRPr lang="en-US" sz="54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grpSp>
        <p:nvGrpSpPr>
          <p:cNvPr id="35" name="Group 34"/>
          <p:cNvGrpSpPr/>
          <p:nvPr/>
        </p:nvGrpSpPr>
        <p:grpSpPr>
          <a:xfrm>
            <a:off x="3467100" y="620737"/>
            <a:ext cx="2251283" cy="3303236"/>
            <a:chOff x="6324600" y="620737"/>
            <a:chExt cx="2251283" cy="3303236"/>
          </a:xfrm>
        </p:grpSpPr>
        <p:grpSp>
          <p:nvGrpSpPr>
            <p:cNvPr id="36" name="Group 35"/>
            <p:cNvGrpSpPr/>
            <p:nvPr/>
          </p:nvGrpSpPr>
          <p:grpSpPr>
            <a:xfrm>
              <a:off x="6324600" y="1763352"/>
              <a:ext cx="2251283" cy="2160621"/>
              <a:chOff x="6515621" y="1763352"/>
              <a:chExt cx="2251283" cy="2160621"/>
            </a:xfrm>
          </p:grpSpPr>
          <p:pic>
            <p:nvPicPr>
              <p:cNvPr id="38" name="Picture 9"/>
              <p:cNvPicPr>
                <a:picLocks noChangeAspect="1" noChangeArrowheads="1"/>
              </p:cNvPicPr>
              <p:nvPr/>
            </p:nvPicPr>
            <p:blipFill rotWithShape="1">
              <a:blip r:embed="rId4">
                <a:extLst>
                  <a:ext uri="{28A0092B-C50C-407E-A947-70E740481C1C}">
                    <a14:useLocalDpi xmlns:a14="http://schemas.microsoft.com/office/drawing/2010/main" val="0"/>
                  </a:ext>
                </a:extLst>
              </a:blip>
              <a:srcRect l="6277" t="6160" b="4032"/>
              <a:stretch/>
            </p:blipFill>
            <p:spPr bwMode="auto">
              <a:xfrm>
                <a:off x="6533044" y="1763352"/>
                <a:ext cx="2216436" cy="1566513"/>
              </a:xfrm>
              <a:prstGeom prst="roundRect">
                <a:avLst>
                  <a:gd name="adj" fmla="val 8594"/>
                </a:avLst>
              </a:prstGeom>
              <a:solidFill>
                <a:srgbClr val="FFFFFF">
                  <a:shade val="85000"/>
                </a:srgbClr>
              </a:solidFill>
              <a:ln w="25400">
                <a:solidFill>
                  <a:schemeClr val="tx1"/>
                </a:solidFill>
                <a:miter lim="800000"/>
                <a:headEnd/>
                <a:tailEnd/>
              </a:ln>
              <a:effectLst>
                <a:reflection blurRad="12700" stA="38000" endPos="0" dist="5000" dir="5400000" sy="-100000" algn="bl" rotWithShape="0"/>
              </a:effectLst>
              <a:extLst/>
            </p:spPr>
          </p:pic>
          <p:sp>
            <p:nvSpPr>
              <p:cNvPr id="39" name="TextBox 38"/>
              <p:cNvSpPr txBox="1"/>
              <p:nvPr/>
            </p:nvSpPr>
            <p:spPr>
              <a:xfrm>
                <a:off x="6515621" y="3554641"/>
                <a:ext cx="2251283" cy="369332"/>
              </a:xfrm>
              <a:prstGeom prst="rect">
                <a:avLst/>
              </a:prstGeom>
              <a:noFill/>
            </p:spPr>
            <p:txBody>
              <a:bodyPr wrap="square" rtlCol="0">
                <a:spAutoFit/>
              </a:bodyPr>
              <a:lstStyle/>
              <a:p>
                <a:pPr algn="ctr"/>
                <a:r>
                  <a:rPr lang="en-ZA" sz="1800" dirty="0" smtClean="0"/>
                  <a:t>View</a:t>
                </a:r>
                <a:endParaRPr lang="en-ZA" sz="1800" dirty="0"/>
              </a:p>
            </p:txBody>
          </p:sp>
        </p:grpSp>
        <p:sp>
          <p:nvSpPr>
            <p:cNvPr id="37" name="Rectangle 36"/>
            <p:cNvSpPr/>
            <p:nvPr/>
          </p:nvSpPr>
          <p:spPr>
            <a:xfrm>
              <a:off x="7127076" y="620737"/>
              <a:ext cx="646331" cy="923330"/>
            </a:xfrm>
            <a:prstGeom prst="rect">
              <a:avLst/>
            </a:prstGeom>
            <a:noFill/>
          </p:spPr>
          <p:txBody>
            <a:bodyPr wrap="none" lIns="91440" tIns="45720" rIns="91440" bIns="45720">
              <a:spAutoFit/>
            </a:bodyPr>
            <a:lstStyle/>
            <a:p>
              <a:pPr algn="ctr"/>
              <a:r>
                <a:rPr lang="en-US" sz="54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V</a:t>
              </a:r>
              <a:endParaRPr lang="en-US" sz="54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grpSp>
        <p:nvGrpSpPr>
          <p:cNvPr id="5" name="Group 4"/>
          <p:cNvGrpSpPr/>
          <p:nvPr/>
        </p:nvGrpSpPr>
        <p:grpSpPr>
          <a:xfrm>
            <a:off x="609600" y="620737"/>
            <a:ext cx="2251283" cy="3303236"/>
            <a:chOff x="609600" y="620737"/>
            <a:chExt cx="2251283" cy="3303236"/>
          </a:xfrm>
        </p:grpSpPr>
        <p:grpSp>
          <p:nvGrpSpPr>
            <p:cNvPr id="7" name="Group 6"/>
            <p:cNvGrpSpPr/>
            <p:nvPr/>
          </p:nvGrpSpPr>
          <p:grpSpPr>
            <a:xfrm>
              <a:off x="609600" y="1763352"/>
              <a:ext cx="2251283" cy="2160621"/>
              <a:chOff x="456375" y="1763352"/>
              <a:chExt cx="2251283" cy="2160621"/>
            </a:xfrm>
          </p:grpSpPr>
          <p:grpSp>
            <p:nvGrpSpPr>
              <p:cNvPr id="3" name="Group 2"/>
              <p:cNvGrpSpPr/>
              <p:nvPr/>
            </p:nvGrpSpPr>
            <p:grpSpPr>
              <a:xfrm>
                <a:off x="456375" y="1763352"/>
                <a:ext cx="2251283" cy="1588075"/>
                <a:chOff x="6550035" y="361949"/>
                <a:chExt cx="2251283" cy="1588075"/>
              </a:xfrm>
            </p:grpSpPr>
            <p:grpSp>
              <p:nvGrpSpPr>
                <p:cNvPr id="26" name="Group 25"/>
                <p:cNvGrpSpPr/>
                <p:nvPr/>
              </p:nvGrpSpPr>
              <p:grpSpPr>
                <a:xfrm>
                  <a:off x="6550035" y="361949"/>
                  <a:ext cx="2251283" cy="1588075"/>
                  <a:chOff x="3440644" y="361950"/>
                  <a:chExt cx="2251283" cy="1588075"/>
                </a:xfrm>
              </p:grpSpPr>
              <p:pic>
                <p:nvPicPr>
                  <p:cNvPr id="2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0644" y="361950"/>
                    <a:ext cx="2251283" cy="1588075"/>
                  </a:xfrm>
                  <a:prstGeom prst="roundRect">
                    <a:avLst>
                      <a:gd name="adj" fmla="val 8594"/>
                    </a:avLst>
                  </a:prstGeom>
                  <a:solidFill>
                    <a:srgbClr val="FFFFFF">
                      <a:shade val="85000"/>
                    </a:srgbClr>
                  </a:solidFill>
                  <a:ln>
                    <a:noFill/>
                  </a:ln>
                  <a:effectLst>
                    <a:reflection blurRad="12700" stA="38000" endPos="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sp>
                <p:nvSpPr>
                  <p:cNvPr id="28" name="Rectangle 27"/>
                  <p:cNvSpPr/>
                  <p:nvPr/>
                </p:nvSpPr>
                <p:spPr bwMode="auto">
                  <a:xfrm>
                    <a:off x="3499486" y="514350"/>
                    <a:ext cx="2063114" cy="1295400"/>
                  </a:xfrm>
                  <a:prstGeom prst="rect">
                    <a:avLst/>
                  </a:prstGeom>
                  <a:solidFill>
                    <a:schemeClr val="tx1"/>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endParaRPr>
                  </a:p>
                </p:txBody>
              </p:sp>
            </p:grpSp>
            <p:pic>
              <p:nvPicPr>
                <p:cNvPr id="819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2800" y="361950"/>
                  <a:ext cx="1052465" cy="1576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TextBox 1"/>
              <p:cNvSpPr txBox="1"/>
              <p:nvPr/>
            </p:nvSpPr>
            <p:spPr>
              <a:xfrm>
                <a:off x="456375" y="3554641"/>
                <a:ext cx="2251283" cy="369332"/>
              </a:xfrm>
              <a:prstGeom prst="rect">
                <a:avLst/>
              </a:prstGeom>
              <a:noFill/>
            </p:spPr>
            <p:txBody>
              <a:bodyPr wrap="square" rtlCol="0">
                <a:spAutoFit/>
              </a:bodyPr>
              <a:lstStyle/>
              <a:p>
                <a:pPr algn="ctr"/>
                <a:r>
                  <a:rPr lang="en-ZA" sz="1800" dirty="0" smtClean="0"/>
                  <a:t>Model</a:t>
                </a:r>
                <a:endParaRPr lang="en-ZA" sz="1800" dirty="0"/>
              </a:p>
            </p:txBody>
          </p:sp>
        </p:grpSp>
        <p:sp>
          <p:nvSpPr>
            <p:cNvPr id="16" name="Rectangle 15"/>
            <p:cNvSpPr/>
            <p:nvPr/>
          </p:nvSpPr>
          <p:spPr>
            <a:xfrm>
              <a:off x="1354368" y="620737"/>
              <a:ext cx="761747" cy="923330"/>
            </a:xfrm>
            <a:prstGeom prst="rect">
              <a:avLst/>
            </a:prstGeom>
            <a:noFill/>
          </p:spPr>
          <p:txBody>
            <a:bodyPr wrap="none" lIns="91440" tIns="45720" rIns="91440" bIns="45720">
              <a:spAutoFit/>
            </a:bodyPr>
            <a:lstStyle/>
            <a:p>
              <a:pPr algn="ctr"/>
              <a:r>
                <a:rPr lang="en-US" sz="54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
              </a:r>
              <a:endParaRPr lang="en-US" sz="54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sp>
        <p:nvSpPr>
          <p:cNvPr id="45" name="Freeform 44"/>
          <p:cNvSpPr/>
          <p:nvPr/>
        </p:nvSpPr>
        <p:spPr>
          <a:xfrm>
            <a:off x="2798094" y="2266950"/>
            <a:ext cx="720000" cy="554430"/>
          </a:xfrm>
          <a:custGeom>
            <a:avLst/>
            <a:gdLst>
              <a:gd name="connsiteX0" fmla="*/ 0 w 875197"/>
              <a:gd name="connsiteY0" fmla="*/ 277215 h 554430"/>
              <a:gd name="connsiteX1" fmla="*/ 277215 w 875197"/>
              <a:gd name="connsiteY1" fmla="*/ 0 h 554430"/>
              <a:gd name="connsiteX2" fmla="*/ 277215 w 875197"/>
              <a:gd name="connsiteY2" fmla="*/ 138608 h 554430"/>
              <a:gd name="connsiteX3" fmla="*/ 597982 w 875197"/>
              <a:gd name="connsiteY3" fmla="*/ 138608 h 554430"/>
              <a:gd name="connsiteX4" fmla="*/ 597982 w 875197"/>
              <a:gd name="connsiteY4" fmla="*/ 0 h 554430"/>
              <a:gd name="connsiteX5" fmla="*/ 875197 w 875197"/>
              <a:gd name="connsiteY5" fmla="*/ 277215 h 554430"/>
              <a:gd name="connsiteX6" fmla="*/ 597982 w 875197"/>
              <a:gd name="connsiteY6" fmla="*/ 554430 h 554430"/>
              <a:gd name="connsiteX7" fmla="*/ 597982 w 875197"/>
              <a:gd name="connsiteY7" fmla="*/ 415823 h 554430"/>
              <a:gd name="connsiteX8" fmla="*/ 277215 w 875197"/>
              <a:gd name="connsiteY8" fmla="*/ 415823 h 554430"/>
              <a:gd name="connsiteX9" fmla="*/ 277215 w 875197"/>
              <a:gd name="connsiteY9" fmla="*/ 554430 h 554430"/>
              <a:gd name="connsiteX10" fmla="*/ 0 w 875197"/>
              <a:gd name="connsiteY10" fmla="*/ 277215 h 554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5197" h="554430">
                <a:moveTo>
                  <a:pt x="0" y="277215"/>
                </a:moveTo>
                <a:lnTo>
                  <a:pt x="277215" y="0"/>
                </a:lnTo>
                <a:lnTo>
                  <a:pt x="277215" y="138608"/>
                </a:lnTo>
                <a:lnTo>
                  <a:pt x="597982" y="138608"/>
                </a:lnTo>
                <a:lnTo>
                  <a:pt x="597982" y="0"/>
                </a:lnTo>
                <a:lnTo>
                  <a:pt x="875197" y="277215"/>
                </a:lnTo>
                <a:lnTo>
                  <a:pt x="597982" y="554430"/>
                </a:lnTo>
                <a:lnTo>
                  <a:pt x="597982" y="415823"/>
                </a:lnTo>
                <a:lnTo>
                  <a:pt x="277215" y="415823"/>
                </a:lnTo>
                <a:lnTo>
                  <a:pt x="277215" y="554430"/>
                </a:lnTo>
                <a:lnTo>
                  <a:pt x="0" y="277215"/>
                </a:lnTo>
                <a:close/>
              </a:path>
            </a:pathLst>
          </a:custGeom>
          <a:solidFill>
            <a:srgbClr val="FF0000"/>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spcFirstLastPara="0" vert="horz" wrap="square" lIns="0" tIns="110886" rIns="166329" bIns="110886" numCol="1" spcCol="1270" anchor="ctr" anchorCtr="0">
            <a:noAutofit/>
          </a:bodyPr>
          <a:lstStyle/>
          <a:p>
            <a:pPr lvl="0" algn="ctr" defTabSz="1022350">
              <a:lnSpc>
                <a:spcPct val="90000"/>
              </a:lnSpc>
              <a:spcBef>
                <a:spcPct val="0"/>
              </a:spcBef>
              <a:spcAft>
                <a:spcPct val="35000"/>
              </a:spcAft>
            </a:pPr>
            <a:endParaRPr lang="en-ZA" sz="2300" kern="1200"/>
          </a:p>
        </p:txBody>
      </p:sp>
      <p:sp>
        <p:nvSpPr>
          <p:cNvPr id="46" name="Freeform 45"/>
          <p:cNvSpPr/>
          <p:nvPr/>
        </p:nvSpPr>
        <p:spPr>
          <a:xfrm flipH="1">
            <a:off x="5666936" y="2266950"/>
            <a:ext cx="720000" cy="554430"/>
          </a:xfrm>
          <a:custGeom>
            <a:avLst/>
            <a:gdLst>
              <a:gd name="connsiteX0" fmla="*/ 0 w 880505"/>
              <a:gd name="connsiteY0" fmla="*/ 277215 h 554430"/>
              <a:gd name="connsiteX1" fmla="*/ 277215 w 880505"/>
              <a:gd name="connsiteY1" fmla="*/ 0 h 554430"/>
              <a:gd name="connsiteX2" fmla="*/ 277215 w 880505"/>
              <a:gd name="connsiteY2" fmla="*/ 138608 h 554430"/>
              <a:gd name="connsiteX3" fmla="*/ 603290 w 880505"/>
              <a:gd name="connsiteY3" fmla="*/ 138608 h 554430"/>
              <a:gd name="connsiteX4" fmla="*/ 603290 w 880505"/>
              <a:gd name="connsiteY4" fmla="*/ 0 h 554430"/>
              <a:gd name="connsiteX5" fmla="*/ 880505 w 880505"/>
              <a:gd name="connsiteY5" fmla="*/ 277215 h 554430"/>
              <a:gd name="connsiteX6" fmla="*/ 603290 w 880505"/>
              <a:gd name="connsiteY6" fmla="*/ 554430 h 554430"/>
              <a:gd name="connsiteX7" fmla="*/ 603290 w 880505"/>
              <a:gd name="connsiteY7" fmla="*/ 415823 h 554430"/>
              <a:gd name="connsiteX8" fmla="*/ 277215 w 880505"/>
              <a:gd name="connsiteY8" fmla="*/ 415823 h 554430"/>
              <a:gd name="connsiteX9" fmla="*/ 277215 w 880505"/>
              <a:gd name="connsiteY9" fmla="*/ 554430 h 554430"/>
              <a:gd name="connsiteX10" fmla="*/ 0 w 880505"/>
              <a:gd name="connsiteY10" fmla="*/ 277215 h 554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505" h="554430">
                <a:moveTo>
                  <a:pt x="0" y="277215"/>
                </a:moveTo>
                <a:lnTo>
                  <a:pt x="277215" y="0"/>
                </a:lnTo>
                <a:lnTo>
                  <a:pt x="277215" y="138608"/>
                </a:lnTo>
                <a:lnTo>
                  <a:pt x="603290" y="138608"/>
                </a:lnTo>
                <a:lnTo>
                  <a:pt x="603290" y="0"/>
                </a:lnTo>
                <a:lnTo>
                  <a:pt x="880505" y="277215"/>
                </a:lnTo>
                <a:lnTo>
                  <a:pt x="603290" y="554430"/>
                </a:lnTo>
                <a:lnTo>
                  <a:pt x="603290" y="415823"/>
                </a:lnTo>
                <a:lnTo>
                  <a:pt x="277215" y="415823"/>
                </a:lnTo>
                <a:lnTo>
                  <a:pt x="277215" y="554430"/>
                </a:lnTo>
                <a:lnTo>
                  <a:pt x="0" y="277215"/>
                </a:lnTo>
                <a:close/>
              </a:path>
            </a:pathLst>
          </a:custGeom>
          <a:solidFill>
            <a:srgbClr val="FF0000"/>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spcFirstLastPara="0" vert="horz" wrap="square" lIns="166329" tIns="110886" rIns="0" bIns="110886" numCol="1" spcCol="1270" anchor="ctr" anchorCtr="0">
            <a:noAutofit/>
          </a:bodyPr>
          <a:lstStyle/>
          <a:p>
            <a:pPr lvl="0" algn="ctr" defTabSz="1022350">
              <a:lnSpc>
                <a:spcPct val="90000"/>
              </a:lnSpc>
              <a:spcBef>
                <a:spcPct val="0"/>
              </a:spcBef>
              <a:spcAft>
                <a:spcPct val="35000"/>
              </a:spcAft>
            </a:pPr>
            <a:endParaRPr lang="en-ZA" sz="2300" kern="1200"/>
          </a:p>
        </p:txBody>
      </p:sp>
    </p:spTree>
    <p:extLst>
      <p:ext uri="{BB962C8B-B14F-4D97-AF65-F5344CB8AC3E}">
        <p14:creationId xmlns:p14="http://schemas.microsoft.com/office/powerpoint/2010/main" val="15847011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path" presetSubtype="0" accel="50000" decel="50000" fill="hold" nodeType="clickEffect">
                                  <p:stCondLst>
                                    <p:cond delay="0"/>
                                  </p:stCondLst>
                                  <p:childTnLst>
                                    <p:animMotion origin="layout" path="M 3.05556E-6 -3.02563E-6 L -0.31476 -0.00092 " pathEditMode="relative" rAng="0" ptsTypes="AA">
                                      <p:cBhvr>
                                        <p:cTn id="18" dur="2000" fill="hold"/>
                                        <p:tgtEl>
                                          <p:spTgt spid="40"/>
                                        </p:tgtEl>
                                        <p:attrNameLst>
                                          <p:attrName>ppt_x</p:attrName>
                                          <p:attrName>ppt_y</p:attrName>
                                        </p:attrNameLst>
                                      </p:cBhvr>
                                      <p:rCtr x="-15747" y="-62"/>
                                    </p:animMotion>
                                  </p:childTnLst>
                                </p:cTn>
                              </p:par>
                              <p:par>
                                <p:cTn id="19" presetID="63" presetClass="path" presetSubtype="0" accel="50000" decel="50000" fill="hold" nodeType="withEffect">
                                  <p:stCondLst>
                                    <p:cond delay="0"/>
                                  </p:stCondLst>
                                  <p:childTnLst>
                                    <p:animMotion origin="layout" path="M 0 3.18617E-6 L 0.31667 3.18617E-6 " pathEditMode="relative" rAng="0" ptsTypes="AA">
                                      <p:cBhvr>
                                        <p:cTn id="20" dur="2000" fill="hold"/>
                                        <p:tgtEl>
                                          <p:spTgt spid="35"/>
                                        </p:tgtEl>
                                        <p:attrNameLst>
                                          <p:attrName>ppt_x</p:attrName>
                                          <p:attrName>ppt_y</p:attrName>
                                        </p:attrNameLst>
                                      </p:cBhvr>
                                      <p:rCtr x="15833" y="0"/>
                                    </p:animMotion>
                                  </p:childTnLst>
                                </p:cTn>
                              </p:par>
                              <p:par>
                                <p:cTn id="21" presetID="1" presetClass="entr" presetSubtype="0" fill="hold" grpId="0" nodeType="withEffect">
                                  <p:stCondLst>
                                    <p:cond delay="200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200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2" presetClass="emph" presetSubtype="0" repeatCount="3000" fill="hold" grpId="1" nodeType="clickEffect">
                                  <p:stCondLst>
                                    <p:cond delay="0"/>
                                  </p:stCondLst>
                                  <p:childTnLst>
                                    <p:animRot by="120000">
                                      <p:cBhvr>
                                        <p:cTn id="28" dur="50" fill="hold">
                                          <p:stCondLst>
                                            <p:cond delay="0"/>
                                          </p:stCondLst>
                                        </p:cTn>
                                        <p:tgtEl>
                                          <p:spTgt spid="46"/>
                                        </p:tgtEl>
                                        <p:attrNameLst>
                                          <p:attrName>r</p:attrName>
                                        </p:attrNameLst>
                                      </p:cBhvr>
                                    </p:animRot>
                                    <p:animRot by="-240000">
                                      <p:cBhvr>
                                        <p:cTn id="29" dur="100" fill="hold">
                                          <p:stCondLst>
                                            <p:cond delay="100"/>
                                          </p:stCondLst>
                                        </p:cTn>
                                        <p:tgtEl>
                                          <p:spTgt spid="46"/>
                                        </p:tgtEl>
                                        <p:attrNameLst>
                                          <p:attrName>r</p:attrName>
                                        </p:attrNameLst>
                                      </p:cBhvr>
                                    </p:animRot>
                                    <p:animRot by="240000">
                                      <p:cBhvr>
                                        <p:cTn id="30" dur="100" fill="hold">
                                          <p:stCondLst>
                                            <p:cond delay="200"/>
                                          </p:stCondLst>
                                        </p:cTn>
                                        <p:tgtEl>
                                          <p:spTgt spid="46"/>
                                        </p:tgtEl>
                                        <p:attrNameLst>
                                          <p:attrName>r</p:attrName>
                                        </p:attrNameLst>
                                      </p:cBhvr>
                                    </p:animRot>
                                    <p:animRot by="-240000">
                                      <p:cBhvr>
                                        <p:cTn id="31" dur="100" fill="hold">
                                          <p:stCondLst>
                                            <p:cond delay="300"/>
                                          </p:stCondLst>
                                        </p:cTn>
                                        <p:tgtEl>
                                          <p:spTgt spid="46"/>
                                        </p:tgtEl>
                                        <p:attrNameLst>
                                          <p:attrName>r</p:attrName>
                                        </p:attrNameLst>
                                      </p:cBhvr>
                                    </p:animRot>
                                    <p:animRot by="120000">
                                      <p:cBhvr>
                                        <p:cTn id="32" dur="100" fill="hold">
                                          <p:stCondLst>
                                            <p:cond delay="400"/>
                                          </p:stCondLst>
                                        </p:cTn>
                                        <p:tgtEl>
                                          <p:spTgt spid="46"/>
                                        </p:tgtEl>
                                        <p:attrNameLst>
                                          <p:attrName>r</p:attrName>
                                        </p:attrNameLst>
                                      </p:cBhvr>
                                    </p:animRot>
                                  </p:childTnLst>
                                </p:cTn>
                              </p:par>
                              <p:par>
                                <p:cTn id="33" presetID="32" presetClass="emph" presetSubtype="0" repeatCount="3000" fill="hold" grpId="1" nodeType="withEffect">
                                  <p:stCondLst>
                                    <p:cond delay="0"/>
                                  </p:stCondLst>
                                  <p:childTnLst>
                                    <p:animRot by="120000">
                                      <p:cBhvr>
                                        <p:cTn id="34" dur="50" fill="hold">
                                          <p:stCondLst>
                                            <p:cond delay="0"/>
                                          </p:stCondLst>
                                        </p:cTn>
                                        <p:tgtEl>
                                          <p:spTgt spid="45"/>
                                        </p:tgtEl>
                                        <p:attrNameLst>
                                          <p:attrName>r</p:attrName>
                                        </p:attrNameLst>
                                      </p:cBhvr>
                                    </p:animRot>
                                    <p:animRot by="-240000">
                                      <p:cBhvr>
                                        <p:cTn id="35" dur="100" fill="hold">
                                          <p:stCondLst>
                                            <p:cond delay="100"/>
                                          </p:stCondLst>
                                        </p:cTn>
                                        <p:tgtEl>
                                          <p:spTgt spid="45"/>
                                        </p:tgtEl>
                                        <p:attrNameLst>
                                          <p:attrName>r</p:attrName>
                                        </p:attrNameLst>
                                      </p:cBhvr>
                                    </p:animRot>
                                    <p:animRot by="240000">
                                      <p:cBhvr>
                                        <p:cTn id="36" dur="100" fill="hold">
                                          <p:stCondLst>
                                            <p:cond delay="200"/>
                                          </p:stCondLst>
                                        </p:cTn>
                                        <p:tgtEl>
                                          <p:spTgt spid="45"/>
                                        </p:tgtEl>
                                        <p:attrNameLst>
                                          <p:attrName>r</p:attrName>
                                        </p:attrNameLst>
                                      </p:cBhvr>
                                    </p:animRot>
                                    <p:animRot by="-240000">
                                      <p:cBhvr>
                                        <p:cTn id="37" dur="100" fill="hold">
                                          <p:stCondLst>
                                            <p:cond delay="300"/>
                                          </p:stCondLst>
                                        </p:cTn>
                                        <p:tgtEl>
                                          <p:spTgt spid="45"/>
                                        </p:tgtEl>
                                        <p:attrNameLst>
                                          <p:attrName>r</p:attrName>
                                        </p:attrNameLst>
                                      </p:cBhvr>
                                    </p:animRot>
                                    <p:animRot by="120000">
                                      <p:cBhvr>
                                        <p:cTn id="38" dur="100" fill="hold">
                                          <p:stCondLst>
                                            <p:cond delay="400"/>
                                          </p:stCondLst>
                                        </p:cTn>
                                        <p:tgtEl>
                                          <p:spTgt spid="4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5" grpId="1" animBg="1"/>
      <p:bldP spid="46" grpId="0" animBg="1"/>
      <p:bldP spid="46"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View</a:t>
            </a:r>
            <a:endParaRPr lang="en-ZA" dirty="0"/>
          </a:p>
        </p:txBody>
      </p:sp>
      <p:sp>
        <p:nvSpPr>
          <p:cNvPr id="6" name="Content Placeholder 3"/>
          <p:cNvSpPr>
            <a:spLocks noGrp="1"/>
          </p:cNvSpPr>
          <p:nvPr>
            <p:ph sz="half" idx="1"/>
          </p:nvPr>
        </p:nvSpPr>
        <p:spPr>
          <a:xfrm>
            <a:off x="457200" y="1200150"/>
            <a:ext cx="5943600" cy="3733800"/>
          </a:xfrm>
        </p:spPr>
        <p:txBody>
          <a:bodyPr/>
          <a:lstStyle/>
          <a:p>
            <a:pPr>
              <a:lnSpc>
                <a:spcPct val="100000"/>
              </a:lnSpc>
            </a:pPr>
            <a:r>
              <a:rPr lang="en-ZA" b="1" dirty="0" smtClean="0"/>
              <a:t>Concerned with visual elements</a:t>
            </a:r>
          </a:p>
          <a:p>
            <a:pPr>
              <a:lnSpc>
                <a:spcPct val="100000"/>
              </a:lnSpc>
            </a:pPr>
            <a:r>
              <a:rPr lang="en-ZA" b="1" dirty="0" smtClean="0"/>
              <a:t>XAML </a:t>
            </a:r>
            <a:r>
              <a:rPr lang="en-ZA" b="1" dirty="0"/>
              <a:t>Based </a:t>
            </a:r>
          </a:p>
          <a:p>
            <a:pPr>
              <a:lnSpc>
                <a:spcPct val="100000"/>
              </a:lnSpc>
            </a:pPr>
            <a:r>
              <a:rPr lang="en-ZA" b="1" dirty="0" smtClean="0"/>
              <a:t>Doesn’t care about the rest of the system</a:t>
            </a:r>
          </a:p>
          <a:p>
            <a:pPr>
              <a:lnSpc>
                <a:spcPct val="100000"/>
              </a:lnSpc>
            </a:pPr>
            <a:r>
              <a:rPr lang="en-ZA" b="1" dirty="0" smtClean="0"/>
              <a:t>No code behind</a:t>
            </a:r>
          </a:p>
          <a:p>
            <a:pPr>
              <a:lnSpc>
                <a:spcPct val="100000"/>
              </a:lnSpc>
            </a:pPr>
            <a:endParaRPr lang="en-ZA" dirty="0" smtClean="0"/>
          </a:p>
          <a:p>
            <a:pPr>
              <a:lnSpc>
                <a:spcPct val="100000"/>
              </a:lnSpc>
            </a:pPr>
            <a:endParaRPr lang="en-ZA" b="1" dirty="0"/>
          </a:p>
          <a:p>
            <a:pPr>
              <a:lnSpc>
                <a:spcPct val="100000"/>
              </a:lnSpc>
            </a:pPr>
            <a:endParaRPr lang="en-ZA" b="1" dirty="0" smtClean="0"/>
          </a:p>
          <a:p>
            <a:pPr>
              <a:lnSpc>
                <a:spcPct val="100000"/>
              </a:lnSpc>
            </a:pPr>
            <a:endParaRPr lang="en-ZA" b="1" dirty="0"/>
          </a:p>
        </p:txBody>
      </p:sp>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8808" t="7076" r="15270" b="3746"/>
          <a:stretch/>
        </p:blipFill>
        <p:spPr bwMode="auto">
          <a:xfrm>
            <a:off x="6585787" y="1352549"/>
            <a:ext cx="2024813" cy="2838451"/>
          </a:xfrm>
          <a:prstGeom prst="roundRect">
            <a:avLst>
              <a:gd name="adj" fmla="val 8594"/>
            </a:avLst>
          </a:prstGeom>
          <a:solidFill>
            <a:srgbClr val="FFFFFF">
              <a:shade val="85000"/>
            </a:srgbClr>
          </a:solidFill>
          <a:ln w="25400">
            <a:solidFill>
              <a:schemeClr val="tx1"/>
            </a:solidFill>
            <a:miter lim="800000"/>
            <a:headEnd/>
            <a:tailEnd/>
          </a:ln>
          <a:effectLst>
            <a:reflection blurRad="12700" stA="38000" endPos="28000" dist="5000" dir="5400000" sy="-100000" algn="bl" rotWithShape="0"/>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76950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err="1" smtClean="0"/>
              <a:t>ViewModel</a:t>
            </a:r>
            <a:endParaRPr lang="en-ZA" dirty="0"/>
          </a:p>
        </p:txBody>
      </p:sp>
      <p:sp>
        <p:nvSpPr>
          <p:cNvPr id="5" name="Content Placeholder 3"/>
          <p:cNvSpPr>
            <a:spLocks noGrp="1"/>
          </p:cNvSpPr>
          <p:nvPr>
            <p:ph sz="half" idx="1"/>
          </p:nvPr>
        </p:nvSpPr>
        <p:spPr>
          <a:xfrm>
            <a:off x="457200" y="1200150"/>
            <a:ext cx="5943600" cy="3733800"/>
          </a:xfrm>
        </p:spPr>
        <p:txBody>
          <a:bodyPr/>
          <a:lstStyle/>
          <a:p>
            <a:pPr>
              <a:lnSpc>
                <a:spcPct val="100000"/>
              </a:lnSpc>
            </a:pPr>
            <a:r>
              <a:rPr lang="en-ZA" b="1" dirty="0" smtClean="0"/>
              <a:t>Gofer of the pattern</a:t>
            </a:r>
          </a:p>
          <a:p>
            <a:pPr>
              <a:lnSpc>
                <a:spcPct val="100000"/>
              </a:lnSpc>
            </a:pPr>
            <a:r>
              <a:rPr lang="en-ZA" b="1" dirty="0" smtClean="0"/>
              <a:t>Non visual classes</a:t>
            </a:r>
          </a:p>
          <a:p>
            <a:pPr>
              <a:lnSpc>
                <a:spcPct val="100000"/>
              </a:lnSpc>
            </a:pPr>
            <a:r>
              <a:rPr lang="en-ZA" b="1" dirty="0" smtClean="0"/>
              <a:t>Testable &amp; independent of the view</a:t>
            </a:r>
          </a:p>
          <a:p>
            <a:pPr>
              <a:lnSpc>
                <a:spcPct val="100000"/>
              </a:lnSpc>
            </a:pPr>
            <a:r>
              <a:rPr lang="en-ZA" b="1" dirty="0" smtClean="0"/>
              <a:t>Implements change notifications</a:t>
            </a:r>
          </a:p>
        </p:txBody>
      </p:sp>
      <p:grpSp>
        <p:nvGrpSpPr>
          <p:cNvPr id="6" name="Group 5"/>
          <p:cNvGrpSpPr/>
          <p:nvPr/>
        </p:nvGrpSpPr>
        <p:grpSpPr>
          <a:xfrm>
            <a:off x="6581775" y="1352550"/>
            <a:ext cx="2028825" cy="2838450"/>
            <a:chOff x="6581775" y="1352550"/>
            <a:chExt cx="2028825" cy="2838450"/>
          </a:xfrm>
        </p:grpSpPr>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1775" y="1352550"/>
              <a:ext cx="2028825" cy="28384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00775" y="2612525"/>
              <a:ext cx="181285" cy="4302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35214" y="2432908"/>
              <a:ext cx="151357" cy="3592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0102170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0187" y="1352550"/>
            <a:ext cx="2030413" cy="2841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ZA" dirty="0" smtClean="0"/>
              <a:t>Model</a:t>
            </a:r>
            <a:endParaRPr lang="en-ZA" dirty="0"/>
          </a:p>
        </p:txBody>
      </p:sp>
      <p:sp>
        <p:nvSpPr>
          <p:cNvPr id="4" name="Content Placeholder 3"/>
          <p:cNvSpPr>
            <a:spLocks noGrp="1"/>
          </p:cNvSpPr>
          <p:nvPr>
            <p:ph sz="half" idx="1"/>
          </p:nvPr>
        </p:nvSpPr>
        <p:spPr>
          <a:xfrm>
            <a:off x="457200" y="1200150"/>
            <a:ext cx="5943600" cy="3733800"/>
          </a:xfrm>
        </p:spPr>
        <p:txBody>
          <a:bodyPr/>
          <a:lstStyle/>
          <a:p>
            <a:pPr>
              <a:lnSpc>
                <a:spcPct val="100000"/>
              </a:lnSpc>
            </a:pPr>
            <a:r>
              <a:rPr lang="en-ZA" b="1" dirty="0"/>
              <a:t>Non visual </a:t>
            </a:r>
            <a:r>
              <a:rPr lang="en-ZA" b="1" dirty="0" smtClean="0"/>
              <a:t>classes</a:t>
            </a:r>
          </a:p>
          <a:p>
            <a:pPr>
              <a:lnSpc>
                <a:spcPct val="100000"/>
              </a:lnSpc>
            </a:pPr>
            <a:r>
              <a:rPr lang="en-ZA" b="1" dirty="0" smtClean="0"/>
              <a:t>Has no knowledge of View or ViewModel</a:t>
            </a:r>
          </a:p>
          <a:p>
            <a:pPr>
              <a:lnSpc>
                <a:spcPct val="100000"/>
              </a:lnSpc>
            </a:pPr>
            <a:r>
              <a:rPr lang="en-ZA" b="1" dirty="0" smtClean="0"/>
              <a:t>Client side domain</a:t>
            </a:r>
          </a:p>
        </p:txBody>
      </p:sp>
    </p:spTree>
    <p:extLst>
      <p:ext uri="{BB962C8B-B14F-4D97-AF65-F5344CB8AC3E}">
        <p14:creationId xmlns:p14="http://schemas.microsoft.com/office/powerpoint/2010/main" val="38642432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p:cNvGrpSpPr/>
          <p:nvPr/>
        </p:nvGrpSpPr>
        <p:grpSpPr>
          <a:xfrm>
            <a:off x="3467100" y="620737"/>
            <a:ext cx="2251283" cy="3303236"/>
            <a:chOff x="3467100" y="620737"/>
            <a:chExt cx="2251283" cy="3303236"/>
          </a:xfrm>
        </p:grpSpPr>
        <p:grpSp>
          <p:nvGrpSpPr>
            <p:cNvPr id="50" name="Group 49"/>
            <p:cNvGrpSpPr/>
            <p:nvPr/>
          </p:nvGrpSpPr>
          <p:grpSpPr>
            <a:xfrm>
              <a:off x="3467100" y="1763352"/>
              <a:ext cx="2251283" cy="2160621"/>
              <a:chOff x="3447262" y="1763352"/>
              <a:chExt cx="2251283" cy="2160621"/>
            </a:xfrm>
          </p:grpSpPr>
          <p:pic>
            <p:nvPicPr>
              <p:cNvPr id="52"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50299" y="1763352"/>
                <a:ext cx="2245208" cy="1588075"/>
              </a:xfrm>
              <a:prstGeom prst="roundRect">
                <a:avLst>
                  <a:gd name="adj" fmla="val 8594"/>
                </a:avLst>
              </a:prstGeom>
              <a:solidFill>
                <a:srgbClr val="FFFFFF">
                  <a:shade val="85000"/>
                </a:srgbClr>
              </a:solidFill>
              <a:ln>
                <a:noFill/>
              </a:ln>
              <a:effectLst>
                <a:reflection blurRad="12700" stA="38000" endPos="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sp>
            <p:nvSpPr>
              <p:cNvPr id="53" name="TextBox 52"/>
              <p:cNvSpPr txBox="1"/>
              <p:nvPr/>
            </p:nvSpPr>
            <p:spPr>
              <a:xfrm>
                <a:off x="3447262" y="3554641"/>
                <a:ext cx="2251283" cy="369332"/>
              </a:xfrm>
              <a:prstGeom prst="rect">
                <a:avLst/>
              </a:prstGeom>
              <a:noFill/>
            </p:spPr>
            <p:txBody>
              <a:bodyPr wrap="square" rtlCol="0">
                <a:spAutoFit/>
              </a:bodyPr>
              <a:lstStyle/>
              <a:p>
                <a:pPr algn="ctr"/>
                <a:r>
                  <a:rPr lang="en-ZA" sz="1800" dirty="0" smtClean="0"/>
                  <a:t>View Model</a:t>
                </a:r>
                <a:endParaRPr lang="en-ZA" sz="1800" dirty="0"/>
              </a:p>
            </p:txBody>
          </p:sp>
        </p:grpSp>
        <p:sp>
          <p:nvSpPr>
            <p:cNvPr id="51" name="Rectangle 50"/>
            <p:cNvSpPr/>
            <p:nvPr/>
          </p:nvSpPr>
          <p:spPr>
            <a:xfrm>
              <a:off x="3981035" y="620737"/>
              <a:ext cx="1223412" cy="923330"/>
            </a:xfrm>
            <a:prstGeom prst="rect">
              <a:avLst/>
            </a:prstGeom>
            <a:noFill/>
          </p:spPr>
          <p:txBody>
            <a:bodyPr wrap="none" lIns="91440" tIns="45720" rIns="91440" bIns="45720">
              <a:spAutoFit/>
            </a:bodyPr>
            <a:lstStyle/>
            <a:p>
              <a:pPr algn="ctr"/>
              <a:r>
                <a:rPr lang="en-US" sz="54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VM</a:t>
              </a:r>
              <a:endParaRPr lang="en-US" sz="54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grpSp>
        <p:nvGrpSpPr>
          <p:cNvPr id="32" name="Group 31"/>
          <p:cNvGrpSpPr/>
          <p:nvPr/>
        </p:nvGrpSpPr>
        <p:grpSpPr>
          <a:xfrm>
            <a:off x="6324600" y="620737"/>
            <a:ext cx="2251283" cy="3303236"/>
            <a:chOff x="6324600" y="620737"/>
            <a:chExt cx="2251283" cy="3303236"/>
          </a:xfrm>
        </p:grpSpPr>
        <p:grpSp>
          <p:nvGrpSpPr>
            <p:cNvPr id="33" name="Group 32"/>
            <p:cNvGrpSpPr/>
            <p:nvPr/>
          </p:nvGrpSpPr>
          <p:grpSpPr>
            <a:xfrm>
              <a:off x="6324600" y="1763352"/>
              <a:ext cx="2251283" cy="2160621"/>
              <a:chOff x="6515621" y="1763352"/>
              <a:chExt cx="2251283" cy="2160621"/>
            </a:xfrm>
          </p:grpSpPr>
          <p:pic>
            <p:nvPicPr>
              <p:cNvPr id="47" name="Picture 9"/>
              <p:cNvPicPr>
                <a:picLocks noChangeAspect="1" noChangeArrowheads="1"/>
              </p:cNvPicPr>
              <p:nvPr/>
            </p:nvPicPr>
            <p:blipFill rotWithShape="1">
              <a:blip r:embed="rId4">
                <a:extLst>
                  <a:ext uri="{28A0092B-C50C-407E-A947-70E740481C1C}">
                    <a14:useLocalDpi xmlns:a14="http://schemas.microsoft.com/office/drawing/2010/main" val="0"/>
                  </a:ext>
                </a:extLst>
              </a:blip>
              <a:srcRect l="6277" t="6160" b="4032"/>
              <a:stretch/>
            </p:blipFill>
            <p:spPr bwMode="auto">
              <a:xfrm>
                <a:off x="6533044" y="1763352"/>
                <a:ext cx="2216436" cy="1566513"/>
              </a:xfrm>
              <a:prstGeom prst="roundRect">
                <a:avLst>
                  <a:gd name="adj" fmla="val 8594"/>
                </a:avLst>
              </a:prstGeom>
              <a:solidFill>
                <a:srgbClr val="FFFFFF">
                  <a:shade val="85000"/>
                </a:srgbClr>
              </a:solidFill>
              <a:ln w="25400">
                <a:solidFill>
                  <a:schemeClr val="tx1"/>
                </a:solidFill>
                <a:miter lim="800000"/>
                <a:headEnd/>
                <a:tailEnd/>
              </a:ln>
              <a:effectLst>
                <a:reflection blurRad="12700" stA="38000" endPos="0" dist="5000" dir="5400000" sy="-100000" algn="bl" rotWithShape="0"/>
              </a:effectLst>
              <a:extLst/>
            </p:spPr>
          </p:pic>
          <p:sp>
            <p:nvSpPr>
              <p:cNvPr id="48" name="TextBox 47"/>
              <p:cNvSpPr txBox="1"/>
              <p:nvPr/>
            </p:nvSpPr>
            <p:spPr>
              <a:xfrm>
                <a:off x="6515621" y="3554641"/>
                <a:ext cx="2251283" cy="369332"/>
              </a:xfrm>
              <a:prstGeom prst="rect">
                <a:avLst/>
              </a:prstGeom>
              <a:noFill/>
            </p:spPr>
            <p:txBody>
              <a:bodyPr wrap="square" rtlCol="0">
                <a:spAutoFit/>
              </a:bodyPr>
              <a:lstStyle/>
              <a:p>
                <a:pPr algn="ctr"/>
                <a:r>
                  <a:rPr lang="en-ZA" sz="1800" dirty="0" smtClean="0"/>
                  <a:t>View</a:t>
                </a:r>
                <a:endParaRPr lang="en-ZA" sz="1800" dirty="0"/>
              </a:p>
            </p:txBody>
          </p:sp>
        </p:grpSp>
        <p:sp>
          <p:nvSpPr>
            <p:cNvPr id="34" name="Rectangle 33"/>
            <p:cNvSpPr/>
            <p:nvPr/>
          </p:nvSpPr>
          <p:spPr>
            <a:xfrm>
              <a:off x="7127076" y="620737"/>
              <a:ext cx="646331" cy="923330"/>
            </a:xfrm>
            <a:prstGeom prst="rect">
              <a:avLst/>
            </a:prstGeom>
            <a:noFill/>
          </p:spPr>
          <p:txBody>
            <a:bodyPr wrap="none" lIns="91440" tIns="45720" rIns="91440" bIns="45720">
              <a:spAutoFit/>
            </a:bodyPr>
            <a:lstStyle/>
            <a:p>
              <a:pPr algn="ctr"/>
              <a:r>
                <a:rPr lang="en-US" sz="54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V</a:t>
              </a:r>
              <a:endParaRPr lang="en-US" sz="54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grpSp>
        <p:nvGrpSpPr>
          <p:cNvPr id="5" name="Group 4"/>
          <p:cNvGrpSpPr/>
          <p:nvPr/>
        </p:nvGrpSpPr>
        <p:grpSpPr>
          <a:xfrm>
            <a:off x="609600" y="620737"/>
            <a:ext cx="2251283" cy="3303236"/>
            <a:chOff x="609600" y="620737"/>
            <a:chExt cx="2251283" cy="3303236"/>
          </a:xfrm>
        </p:grpSpPr>
        <p:grpSp>
          <p:nvGrpSpPr>
            <p:cNvPr id="7" name="Group 6"/>
            <p:cNvGrpSpPr/>
            <p:nvPr/>
          </p:nvGrpSpPr>
          <p:grpSpPr>
            <a:xfrm>
              <a:off x="609600" y="1763352"/>
              <a:ext cx="2251283" cy="2160621"/>
              <a:chOff x="456375" y="1763352"/>
              <a:chExt cx="2251283" cy="2160621"/>
            </a:xfrm>
          </p:grpSpPr>
          <p:grpSp>
            <p:nvGrpSpPr>
              <p:cNvPr id="3" name="Group 2"/>
              <p:cNvGrpSpPr/>
              <p:nvPr/>
            </p:nvGrpSpPr>
            <p:grpSpPr>
              <a:xfrm>
                <a:off x="456375" y="1763352"/>
                <a:ext cx="2251283" cy="1588075"/>
                <a:chOff x="6550035" y="361949"/>
                <a:chExt cx="2251283" cy="1588075"/>
              </a:xfrm>
            </p:grpSpPr>
            <p:grpSp>
              <p:nvGrpSpPr>
                <p:cNvPr id="26" name="Group 25"/>
                <p:cNvGrpSpPr/>
                <p:nvPr/>
              </p:nvGrpSpPr>
              <p:grpSpPr>
                <a:xfrm>
                  <a:off x="6550035" y="361949"/>
                  <a:ext cx="2251283" cy="1588075"/>
                  <a:chOff x="3440644" y="361950"/>
                  <a:chExt cx="2251283" cy="1588075"/>
                </a:xfrm>
              </p:grpSpPr>
              <p:pic>
                <p:nvPicPr>
                  <p:cNvPr id="2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0644" y="361950"/>
                    <a:ext cx="2251283" cy="1588075"/>
                  </a:xfrm>
                  <a:prstGeom prst="roundRect">
                    <a:avLst>
                      <a:gd name="adj" fmla="val 8594"/>
                    </a:avLst>
                  </a:prstGeom>
                  <a:solidFill>
                    <a:srgbClr val="FFFFFF">
                      <a:shade val="85000"/>
                    </a:srgbClr>
                  </a:solidFill>
                  <a:ln>
                    <a:noFill/>
                  </a:ln>
                  <a:effectLst>
                    <a:reflection blurRad="12700" stA="38000" endPos="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sp>
                <p:nvSpPr>
                  <p:cNvPr id="28" name="Rectangle 27"/>
                  <p:cNvSpPr/>
                  <p:nvPr/>
                </p:nvSpPr>
                <p:spPr bwMode="auto">
                  <a:xfrm>
                    <a:off x="3499486" y="514350"/>
                    <a:ext cx="2063114" cy="1295400"/>
                  </a:xfrm>
                  <a:prstGeom prst="rect">
                    <a:avLst/>
                  </a:prstGeom>
                  <a:solidFill>
                    <a:schemeClr val="tx1"/>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endParaRPr>
                  </a:p>
                </p:txBody>
              </p:sp>
            </p:grpSp>
            <p:pic>
              <p:nvPicPr>
                <p:cNvPr id="819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2800" y="361950"/>
                  <a:ext cx="1052465" cy="1576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TextBox 1"/>
              <p:cNvSpPr txBox="1"/>
              <p:nvPr/>
            </p:nvSpPr>
            <p:spPr>
              <a:xfrm>
                <a:off x="456375" y="3554641"/>
                <a:ext cx="2251283" cy="369332"/>
              </a:xfrm>
              <a:prstGeom prst="rect">
                <a:avLst/>
              </a:prstGeom>
              <a:noFill/>
            </p:spPr>
            <p:txBody>
              <a:bodyPr wrap="square" rtlCol="0">
                <a:spAutoFit/>
              </a:bodyPr>
              <a:lstStyle/>
              <a:p>
                <a:pPr algn="ctr"/>
                <a:r>
                  <a:rPr lang="en-ZA" sz="1800" dirty="0" smtClean="0"/>
                  <a:t>Model</a:t>
                </a:r>
                <a:endParaRPr lang="en-ZA" sz="1800" dirty="0"/>
              </a:p>
            </p:txBody>
          </p:sp>
        </p:grpSp>
        <p:sp>
          <p:nvSpPr>
            <p:cNvPr id="16" name="Rectangle 15"/>
            <p:cNvSpPr/>
            <p:nvPr/>
          </p:nvSpPr>
          <p:spPr>
            <a:xfrm>
              <a:off x="1354368" y="620737"/>
              <a:ext cx="761747" cy="923330"/>
            </a:xfrm>
            <a:prstGeom prst="rect">
              <a:avLst/>
            </a:prstGeom>
            <a:noFill/>
          </p:spPr>
          <p:txBody>
            <a:bodyPr wrap="none" lIns="91440" tIns="45720" rIns="91440" bIns="45720">
              <a:spAutoFit/>
            </a:bodyPr>
            <a:lstStyle/>
            <a:p>
              <a:pPr algn="ctr"/>
              <a:r>
                <a:rPr lang="en-US" sz="54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
              </a:r>
              <a:endParaRPr lang="en-US" sz="54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sp>
        <p:nvSpPr>
          <p:cNvPr id="45" name="Freeform 44"/>
          <p:cNvSpPr/>
          <p:nvPr/>
        </p:nvSpPr>
        <p:spPr>
          <a:xfrm>
            <a:off x="2798094" y="2266950"/>
            <a:ext cx="720000" cy="554430"/>
          </a:xfrm>
          <a:custGeom>
            <a:avLst/>
            <a:gdLst>
              <a:gd name="connsiteX0" fmla="*/ 0 w 875197"/>
              <a:gd name="connsiteY0" fmla="*/ 277215 h 554430"/>
              <a:gd name="connsiteX1" fmla="*/ 277215 w 875197"/>
              <a:gd name="connsiteY1" fmla="*/ 0 h 554430"/>
              <a:gd name="connsiteX2" fmla="*/ 277215 w 875197"/>
              <a:gd name="connsiteY2" fmla="*/ 138608 h 554430"/>
              <a:gd name="connsiteX3" fmla="*/ 597982 w 875197"/>
              <a:gd name="connsiteY3" fmla="*/ 138608 h 554430"/>
              <a:gd name="connsiteX4" fmla="*/ 597982 w 875197"/>
              <a:gd name="connsiteY4" fmla="*/ 0 h 554430"/>
              <a:gd name="connsiteX5" fmla="*/ 875197 w 875197"/>
              <a:gd name="connsiteY5" fmla="*/ 277215 h 554430"/>
              <a:gd name="connsiteX6" fmla="*/ 597982 w 875197"/>
              <a:gd name="connsiteY6" fmla="*/ 554430 h 554430"/>
              <a:gd name="connsiteX7" fmla="*/ 597982 w 875197"/>
              <a:gd name="connsiteY7" fmla="*/ 415823 h 554430"/>
              <a:gd name="connsiteX8" fmla="*/ 277215 w 875197"/>
              <a:gd name="connsiteY8" fmla="*/ 415823 h 554430"/>
              <a:gd name="connsiteX9" fmla="*/ 277215 w 875197"/>
              <a:gd name="connsiteY9" fmla="*/ 554430 h 554430"/>
              <a:gd name="connsiteX10" fmla="*/ 0 w 875197"/>
              <a:gd name="connsiteY10" fmla="*/ 277215 h 554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5197" h="554430">
                <a:moveTo>
                  <a:pt x="0" y="277215"/>
                </a:moveTo>
                <a:lnTo>
                  <a:pt x="277215" y="0"/>
                </a:lnTo>
                <a:lnTo>
                  <a:pt x="277215" y="138608"/>
                </a:lnTo>
                <a:lnTo>
                  <a:pt x="597982" y="138608"/>
                </a:lnTo>
                <a:lnTo>
                  <a:pt x="597982" y="0"/>
                </a:lnTo>
                <a:lnTo>
                  <a:pt x="875197" y="277215"/>
                </a:lnTo>
                <a:lnTo>
                  <a:pt x="597982" y="554430"/>
                </a:lnTo>
                <a:lnTo>
                  <a:pt x="597982" y="415823"/>
                </a:lnTo>
                <a:lnTo>
                  <a:pt x="277215" y="415823"/>
                </a:lnTo>
                <a:lnTo>
                  <a:pt x="277215" y="554430"/>
                </a:lnTo>
                <a:lnTo>
                  <a:pt x="0" y="277215"/>
                </a:lnTo>
                <a:close/>
              </a:path>
            </a:pathLst>
          </a:custGeom>
          <a:solidFill>
            <a:srgbClr val="FF0000"/>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spcFirstLastPara="0" vert="horz" wrap="square" lIns="0" tIns="110886" rIns="166329" bIns="110886" numCol="1" spcCol="1270" anchor="ctr" anchorCtr="0">
            <a:noAutofit/>
          </a:bodyPr>
          <a:lstStyle/>
          <a:p>
            <a:pPr lvl="0" algn="ctr" defTabSz="1022350">
              <a:lnSpc>
                <a:spcPct val="90000"/>
              </a:lnSpc>
              <a:spcBef>
                <a:spcPct val="0"/>
              </a:spcBef>
              <a:spcAft>
                <a:spcPct val="35000"/>
              </a:spcAft>
            </a:pPr>
            <a:endParaRPr lang="en-ZA" sz="2300" kern="1200"/>
          </a:p>
        </p:txBody>
      </p:sp>
      <p:sp>
        <p:nvSpPr>
          <p:cNvPr id="46" name="Freeform 45"/>
          <p:cNvSpPr/>
          <p:nvPr/>
        </p:nvSpPr>
        <p:spPr>
          <a:xfrm flipH="1">
            <a:off x="5666936" y="2266950"/>
            <a:ext cx="720000" cy="554430"/>
          </a:xfrm>
          <a:custGeom>
            <a:avLst/>
            <a:gdLst>
              <a:gd name="connsiteX0" fmla="*/ 0 w 880505"/>
              <a:gd name="connsiteY0" fmla="*/ 277215 h 554430"/>
              <a:gd name="connsiteX1" fmla="*/ 277215 w 880505"/>
              <a:gd name="connsiteY1" fmla="*/ 0 h 554430"/>
              <a:gd name="connsiteX2" fmla="*/ 277215 w 880505"/>
              <a:gd name="connsiteY2" fmla="*/ 138608 h 554430"/>
              <a:gd name="connsiteX3" fmla="*/ 603290 w 880505"/>
              <a:gd name="connsiteY3" fmla="*/ 138608 h 554430"/>
              <a:gd name="connsiteX4" fmla="*/ 603290 w 880505"/>
              <a:gd name="connsiteY4" fmla="*/ 0 h 554430"/>
              <a:gd name="connsiteX5" fmla="*/ 880505 w 880505"/>
              <a:gd name="connsiteY5" fmla="*/ 277215 h 554430"/>
              <a:gd name="connsiteX6" fmla="*/ 603290 w 880505"/>
              <a:gd name="connsiteY6" fmla="*/ 554430 h 554430"/>
              <a:gd name="connsiteX7" fmla="*/ 603290 w 880505"/>
              <a:gd name="connsiteY7" fmla="*/ 415823 h 554430"/>
              <a:gd name="connsiteX8" fmla="*/ 277215 w 880505"/>
              <a:gd name="connsiteY8" fmla="*/ 415823 h 554430"/>
              <a:gd name="connsiteX9" fmla="*/ 277215 w 880505"/>
              <a:gd name="connsiteY9" fmla="*/ 554430 h 554430"/>
              <a:gd name="connsiteX10" fmla="*/ 0 w 880505"/>
              <a:gd name="connsiteY10" fmla="*/ 277215 h 554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505" h="554430">
                <a:moveTo>
                  <a:pt x="0" y="277215"/>
                </a:moveTo>
                <a:lnTo>
                  <a:pt x="277215" y="0"/>
                </a:lnTo>
                <a:lnTo>
                  <a:pt x="277215" y="138608"/>
                </a:lnTo>
                <a:lnTo>
                  <a:pt x="603290" y="138608"/>
                </a:lnTo>
                <a:lnTo>
                  <a:pt x="603290" y="0"/>
                </a:lnTo>
                <a:lnTo>
                  <a:pt x="880505" y="277215"/>
                </a:lnTo>
                <a:lnTo>
                  <a:pt x="603290" y="554430"/>
                </a:lnTo>
                <a:lnTo>
                  <a:pt x="603290" y="415823"/>
                </a:lnTo>
                <a:lnTo>
                  <a:pt x="277215" y="415823"/>
                </a:lnTo>
                <a:lnTo>
                  <a:pt x="277215" y="554430"/>
                </a:lnTo>
                <a:lnTo>
                  <a:pt x="0" y="277215"/>
                </a:lnTo>
                <a:close/>
              </a:path>
            </a:pathLst>
          </a:custGeom>
          <a:solidFill>
            <a:srgbClr val="FF0000"/>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spcFirstLastPara="0" vert="horz" wrap="square" lIns="166329" tIns="110886" rIns="0" bIns="110886" numCol="1" spcCol="1270" anchor="ctr" anchorCtr="0">
            <a:noAutofit/>
          </a:bodyPr>
          <a:lstStyle/>
          <a:p>
            <a:pPr lvl="0" algn="ctr" defTabSz="1022350">
              <a:lnSpc>
                <a:spcPct val="90000"/>
              </a:lnSpc>
              <a:spcBef>
                <a:spcPct val="0"/>
              </a:spcBef>
              <a:spcAft>
                <a:spcPct val="35000"/>
              </a:spcAft>
            </a:pPr>
            <a:endParaRPr lang="en-ZA" sz="2300" kern="1200"/>
          </a:p>
        </p:txBody>
      </p:sp>
      <p:grpSp>
        <p:nvGrpSpPr>
          <p:cNvPr id="23" name="Group 22"/>
          <p:cNvGrpSpPr/>
          <p:nvPr/>
        </p:nvGrpSpPr>
        <p:grpSpPr>
          <a:xfrm>
            <a:off x="504276" y="3790950"/>
            <a:ext cx="5439324" cy="795753"/>
            <a:chOff x="3399876" y="3638551"/>
            <a:chExt cx="5439325" cy="795753"/>
          </a:xfrm>
        </p:grpSpPr>
        <p:sp>
          <p:nvSpPr>
            <p:cNvPr id="24" name="Left Bracket 23"/>
            <p:cNvSpPr/>
            <p:nvPr/>
          </p:nvSpPr>
          <p:spPr bwMode="auto">
            <a:xfrm rot="16200000">
              <a:off x="5929038" y="1109389"/>
              <a:ext cx="381001" cy="5439325"/>
            </a:xfrm>
            <a:prstGeom prst="leftBracket">
              <a:avLst/>
            </a:prstGeom>
            <a:noFill/>
            <a:ln w="508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endParaRPr>
            </a:p>
          </p:txBody>
        </p:sp>
        <p:sp>
          <p:nvSpPr>
            <p:cNvPr id="25" name="TextBox 24"/>
            <p:cNvSpPr txBox="1"/>
            <p:nvPr/>
          </p:nvSpPr>
          <p:spPr>
            <a:xfrm>
              <a:off x="5090838" y="4095750"/>
              <a:ext cx="2057400" cy="338554"/>
            </a:xfrm>
            <a:prstGeom prst="rect">
              <a:avLst/>
            </a:prstGeom>
            <a:noFill/>
          </p:spPr>
          <p:txBody>
            <a:bodyPr wrap="square" rtlCol="0">
              <a:spAutoFit/>
            </a:bodyPr>
            <a:lstStyle/>
            <a:p>
              <a:pPr algn="ctr"/>
              <a:r>
                <a:rPr lang="en-ZA" sz="1600" b="1" dirty="0" smtClean="0"/>
                <a:t>Portable</a:t>
              </a:r>
              <a:endParaRPr lang="en-ZA" sz="1600" b="1" dirty="0"/>
            </a:p>
          </p:txBody>
        </p:sp>
      </p:grpSp>
      <p:grpSp>
        <p:nvGrpSpPr>
          <p:cNvPr id="29" name="Group 28"/>
          <p:cNvGrpSpPr/>
          <p:nvPr/>
        </p:nvGrpSpPr>
        <p:grpSpPr>
          <a:xfrm>
            <a:off x="6269016" y="3790950"/>
            <a:ext cx="2362450" cy="783960"/>
            <a:chOff x="3399876" y="3638551"/>
            <a:chExt cx="5439329" cy="783960"/>
          </a:xfrm>
        </p:grpSpPr>
        <p:sp>
          <p:nvSpPr>
            <p:cNvPr id="30" name="Left Bracket 29"/>
            <p:cNvSpPr/>
            <p:nvPr/>
          </p:nvSpPr>
          <p:spPr bwMode="auto">
            <a:xfrm rot="16200000">
              <a:off x="5929038" y="1109389"/>
              <a:ext cx="381001" cy="5439325"/>
            </a:xfrm>
            <a:prstGeom prst="leftBracket">
              <a:avLst/>
            </a:prstGeom>
            <a:noFill/>
            <a:ln w="508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endParaRPr>
            </a:p>
          </p:txBody>
        </p:sp>
        <p:sp>
          <p:nvSpPr>
            <p:cNvPr id="31" name="TextBox 30"/>
            <p:cNvSpPr txBox="1"/>
            <p:nvPr/>
          </p:nvSpPr>
          <p:spPr>
            <a:xfrm>
              <a:off x="3399878" y="4083957"/>
              <a:ext cx="5439327" cy="338554"/>
            </a:xfrm>
            <a:prstGeom prst="rect">
              <a:avLst/>
            </a:prstGeom>
            <a:noFill/>
          </p:spPr>
          <p:txBody>
            <a:bodyPr wrap="square" rtlCol="0">
              <a:spAutoFit/>
            </a:bodyPr>
            <a:lstStyle/>
            <a:p>
              <a:pPr algn="ctr"/>
              <a:r>
                <a:rPr lang="en-ZA" sz="1600" b="1" dirty="0" smtClean="0"/>
                <a:t>Platform - specific</a:t>
              </a:r>
              <a:endParaRPr lang="en-ZA" sz="1600" b="1" dirty="0"/>
            </a:p>
          </p:txBody>
        </p:sp>
      </p:grpSp>
    </p:spTree>
    <p:extLst>
      <p:ext uri="{BB962C8B-B14F-4D97-AF65-F5344CB8AC3E}">
        <p14:creationId xmlns:p14="http://schemas.microsoft.com/office/powerpoint/2010/main" val="4119832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26" presetClass="emph" presetSubtype="0" fill="hold" nodeType="withEffect">
                                  <p:stCondLst>
                                    <p:cond delay="0"/>
                                  </p:stCondLst>
                                  <p:childTnLst>
                                    <p:animEffect transition="out" filter="fade">
                                      <p:cBhvr>
                                        <p:cTn id="10" dur="500" tmFilter="0, 0; .2, .5; .8, .5; 1, 0"/>
                                        <p:tgtEl>
                                          <p:spTgt spid="23"/>
                                        </p:tgtEl>
                                      </p:cBhvr>
                                    </p:animEffect>
                                    <p:animScale>
                                      <p:cBhvr>
                                        <p:cTn id="11" dur="250" autoRev="1" fill="hold"/>
                                        <p:tgtEl>
                                          <p:spTgt spid="23"/>
                                        </p:tgtEl>
                                      </p:cBhvr>
                                      <p:by x="105000" y="105000"/>
                                    </p:animScale>
                                  </p:childTnLst>
                                </p:cTn>
                              </p:par>
                              <p:par>
                                <p:cTn id="12" presetID="26" presetClass="emph" presetSubtype="0" fill="hold" nodeType="withEffect">
                                  <p:stCondLst>
                                    <p:cond delay="0"/>
                                  </p:stCondLst>
                                  <p:childTnLst>
                                    <p:animEffect transition="out" filter="fade">
                                      <p:cBhvr>
                                        <p:cTn id="13" dur="500" tmFilter="0, 0; .2, .5; .8, .5; 1, 0"/>
                                        <p:tgtEl>
                                          <p:spTgt spid="29"/>
                                        </p:tgtEl>
                                      </p:cBhvr>
                                    </p:animEffect>
                                    <p:animScale>
                                      <p:cBhvr>
                                        <p:cTn id="14" dur="250" autoRev="1" fill="hold"/>
                                        <p:tgtEl>
                                          <p:spTgt spid="2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912604"/>
            <a:ext cx="3657600" cy="2743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p:txBody>
          <a:bodyPr/>
          <a:lstStyle/>
          <a:p>
            <a:r>
              <a:rPr lang="en-ZA" dirty="0" smtClean="0"/>
              <a:t>XAML Core Concepts</a:t>
            </a:r>
            <a:endParaRPr lang="en-ZA" dirty="0"/>
          </a:p>
        </p:txBody>
      </p:sp>
      <p:sp>
        <p:nvSpPr>
          <p:cNvPr id="2" name="Text Placeholder 1"/>
          <p:cNvSpPr>
            <a:spLocks noGrp="1"/>
          </p:cNvSpPr>
          <p:nvPr>
            <p:ph type="body" idx="1"/>
          </p:nvPr>
        </p:nvSpPr>
        <p:spPr/>
        <p:txBody>
          <a:bodyPr/>
          <a:lstStyle/>
          <a:p>
            <a:endParaRPr lang="en-ZA"/>
          </a:p>
        </p:txBody>
      </p:sp>
    </p:spTree>
    <p:extLst>
      <p:ext uri="{BB962C8B-B14F-4D97-AF65-F5344CB8AC3E}">
        <p14:creationId xmlns:p14="http://schemas.microsoft.com/office/powerpoint/2010/main" val="2526204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ed Rectangle 36"/>
          <p:cNvSpPr/>
          <p:nvPr/>
        </p:nvSpPr>
        <p:spPr bwMode="auto">
          <a:xfrm>
            <a:off x="4620040" y="1160545"/>
            <a:ext cx="2270979" cy="1639590"/>
          </a:xfrm>
          <a:prstGeom prst="roundRect">
            <a:avLst>
              <a:gd name="adj" fmla="val 11970"/>
            </a:avLst>
          </a:prstGeom>
          <a:solidFill>
            <a:schemeClr val="tx1">
              <a:alpha val="8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endParaRPr>
          </a:p>
        </p:txBody>
      </p:sp>
      <p:sp>
        <p:nvSpPr>
          <p:cNvPr id="38" name="Rounded Rectangle 37"/>
          <p:cNvSpPr/>
          <p:nvPr/>
        </p:nvSpPr>
        <p:spPr bwMode="auto">
          <a:xfrm>
            <a:off x="4636936" y="3199804"/>
            <a:ext cx="2270979" cy="1639590"/>
          </a:xfrm>
          <a:prstGeom prst="roundRect">
            <a:avLst>
              <a:gd name="adj" fmla="val 11970"/>
            </a:avLst>
          </a:prstGeom>
          <a:solidFill>
            <a:schemeClr val="tx1">
              <a:alpha val="8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endParaRPr>
          </a:p>
        </p:txBody>
      </p:sp>
      <p:sp>
        <p:nvSpPr>
          <p:cNvPr id="39" name="Rounded Rectangle 38"/>
          <p:cNvSpPr/>
          <p:nvPr/>
        </p:nvSpPr>
        <p:spPr bwMode="auto">
          <a:xfrm>
            <a:off x="2057397" y="3199804"/>
            <a:ext cx="2270979" cy="1639590"/>
          </a:xfrm>
          <a:prstGeom prst="roundRect">
            <a:avLst>
              <a:gd name="adj" fmla="val 11970"/>
            </a:avLst>
          </a:prstGeom>
          <a:solidFill>
            <a:schemeClr val="tx1">
              <a:alpha val="8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endParaRPr>
          </a:p>
        </p:txBody>
      </p:sp>
      <p:sp>
        <p:nvSpPr>
          <p:cNvPr id="3" name="Title 2"/>
          <p:cNvSpPr>
            <a:spLocks noGrp="1"/>
          </p:cNvSpPr>
          <p:nvPr>
            <p:ph type="title"/>
          </p:nvPr>
        </p:nvSpPr>
        <p:spPr/>
        <p:txBody>
          <a:bodyPr/>
          <a:lstStyle/>
          <a:p>
            <a:r>
              <a:rPr lang="en-ZA" dirty="0" smtClean="0"/>
              <a:t>Things to understand…</a:t>
            </a:r>
            <a:endParaRPr lang="en-ZA" dirty="0"/>
          </a:p>
        </p:txBody>
      </p:sp>
      <p:sp>
        <p:nvSpPr>
          <p:cNvPr id="27" name="Rounded Rectangle 26"/>
          <p:cNvSpPr/>
          <p:nvPr/>
        </p:nvSpPr>
        <p:spPr bwMode="auto">
          <a:xfrm>
            <a:off x="2057400" y="1159717"/>
            <a:ext cx="2270979" cy="1639590"/>
          </a:xfrm>
          <a:prstGeom prst="roundRect">
            <a:avLst>
              <a:gd name="adj" fmla="val 11970"/>
            </a:avLst>
          </a:prstGeom>
          <a:solidFill>
            <a:schemeClr val="tx1">
              <a:alpha val="8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4494955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ed Rectangle 36"/>
          <p:cNvSpPr/>
          <p:nvPr/>
        </p:nvSpPr>
        <p:spPr bwMode="auto">
          <a:xfrm>
            <a:off x="4620040" y="1160545"/>
            <a:ext cx="2270979" cy="1639590"/>
          </a:xfrm>
          <a:prstGeom prst="roundRect">
            <a:avLst>
              <a:gd name="adj" fmla="val 11970"/>
            </a:avLst>
          </a:prstGeom>
          <a:solidFill>
            <a:schemeClr val="tx1">
              <a:alpha val="8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endParaRPr>
          </a:p>
        </p:txBody>
      </p:sp>
      <p:sp>
        <p:nvSpPr>
          <p:cNvPr id="38" name="Rounded Rectangle 37"/>
          <p:cNvSpPr/>
          <p:nvPr/>
        </p:nvSpPr>
        <p:spPr bwMode="auto">
          <a:xfrm>
            <a:off x="4636936" y="3199804"/>
            <a:ext cx="2270979" cy="1639590"/>
          </a:xfrm>
          <a:prstGeom prst="roundRect">
            <a:avLst>
              <a:gd name="adj" fmla="val 11970"/>
            </a:avLst>
          </a:prstGeom>
          <a:solidFill>
            <a:schemeClr val="tx1">
              <a:alpha val="8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endParaRPr>
          </a:p>
        </p:txBody>
      </p:sp>
      <p:sp>
        <p:nvSpPr>
          <p:cNvPr id="39" name="Rounded Rectangle 38"/>
          <p:cNvSpPr/>
          <p:nvPr/>
        </p:nvSpPr>
        <p:spPr bwMode="auto">
          <a:xfrm>
            <a:off x="2057397" y="3199804"/>
            <a:ext cx="2270979" cy="1639590"/>
          </a:xfrm>
          <a:prstGeom prst="roundRect">
            <a:avLst>
              <a:gd name="adj" fmla="val 11970"/>
            </a:avLst>
          </a:prstGeom>
          <a:solidFill>
            <a:schemeClr val="tx1">
              <a:alpha val="8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endParaRPr>
          </a:p>
        </p:txBody>
      </p:sp>
      <p:sp>
        <p:nvSpPr>
          <p:cNvPr id="3" name="Title 2"/>
          <p:cNvSpPr>
            <a:spLocks noGrp="1"/>
          </p:cNvSpPr>
          <p:nvPr>
            <p:ph type="title"/>
          </p:nvPr>
        </p:nvSpPr>
        <p:spPr/>
        <p:txBody>
          <a:bodyPr/>
          <a:lstStyle/>
          <a:p>
            <a:r>
              <a:rPr lang="en-ZA" dirty="0" smtClean="0"/>
              <a:t>Things to understand…</a:t>
            </a:r>
            <a:endParaRPr lang="en-ZA" dirty="0"/>
          </a:p>
        </p:txBody>
      </p:sp>
      <p:sp>
        <p:nvSpPr>
          <p:cNvPr id="27" name="Rounded Rectangle 26"/>
          <p:cNvSpPr/>
          <p:nvPr/>
        </p:nvSpPr>
        <p:spPr bwMode="auto">
          <a:xfrm>
            <a:off x="2057400" y="1159717"/>
            <a:ext cx="2270979" cy="1639590"/>
          </a:xfrm>
          <a:prstGeom prst="roundRect">
            <a:avLst>
              <a:gd name="adj" fmla="val 11970"/>
            </a:avLst>
          </a:prstGeom>
          <a:solidFill>
            <a:schemeClr val="tx1">
              <a:alpha val="8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endParaRPr>
          </a:p>
        </p:txBody>
      </p:sp>
      <p:grpSp>
        <p:nvGrpSpPr>
          <p:cNvPr id="28" name="Group 27"/>
          <p:cNvGrpSpPr/>
          <p:nvPr/>
        </p:nvGrpSpPr>
        <p:grpSpPr>
          <a:xfrm>
            <a:off x="2057400" y="1160545"/>
            <a:ext cx="2270980" cy="1639590"/>
            <a:chOff x="5867399" y="2927184"/>
            <a:chExt cx="2270980" cy="1639590"/>
          </a:xfrm>
        </p:grpSpPr>
        <p:sp>
          <p:nvSpPr>
            <p:cNvPr id="29" name="Rounded Rectangle 28"/>
            <p:cNvSpPr/>
            <p:nvPr/>
          </p:nvSpPr>
          <p:spPr bwMode="auto">
            <a:xfrm>
              <a:off x="5867400" y="2927184"/>
              <a:ext cx="2270979" cy="1639590"/>
            </a:xfrm>
            <a:prstGeom prst="roundRect">
              <a:avLst>
                <a:gd name="adj" fmla="val 11970"/>
              </a:avLst>
            </a:prstGeom>
            <a:solidFill>
              <a:schemeClr val="tx1"/>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endParaRPr>
            </a:p>
          </p:txBody>
        </p:sp>
        <p:pic>
          <p:nvPicPr>
            <p:cNvPr id="30"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67399" y="2927184"/>
              <a:ext cx="2270979" cy="1639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1" name="TextBox 30"/>
          <p:cNvSpPr txBox="1"/>
          <p:nvPr/>
        </p:nvSpPr>
        <p:spPr>
          <a:xfrm>
            <a:off x="694412" y="1846443"/>
            <a:ext cx="1210588" cy="307777"/>
          </a:xfrm>
          <a:prstGeom prst="rect">
            <a:avLst/>
          </a:prstGeom>
          <a:noFill/>
        </p:spPr>
        <p:txBody>
          <a:bodyPr wrap="none" rtlCol="0">
            <a:spAutoFit/>
          </a:bodyPr>
          <a:lstStyle/>
          <a:p>
            <a:pPr algn="r"/>
            <a:r>
              <a:rPr lang="en-ZA" sz="1400" dirty="0" smtClean="0"/>
              <a:t>Data Binding</a:t>
            </a:r>
            <a:endParaRPr lang="en-ZA" sz="1400" dirty="0"/>
          </a:p>
        </p:txBody>
      </p:sp>
    </p:spTree>
    <p:extLst>
      <p:ext uri="{BB962C8B-B14F-4D97-AF65-F5344CB8AC3E}">
        <p14:creationId xmlns:p14="http://schemas.microsoft.com/office/powerpoint/2010/main" val="23023293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echEd2013_colat 16x9 cover-02.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9141721" cy="5143500"/>
          </a:xfrm>
          <a:prstGeom prst="rect">
            <a:avLst/>
          </a:prstGeom>
        </p:spPr>
      </p:pic>
      <p:sp>
        <p:nvSpPr>
          <p:cNvPr id="5" name="Rectangle 3"/>
          <p:cNvSpPr txBox="1">
            <a:spLocks noChangeArrowheads="1"/>
          </p:cNvSpPr>
          <p:nvPr/>
        </p:nvSpPr>
        <p:spPr>
          <a:xfrm>
            <a:off x="533400" y="666750"/>
            <a:ext cx="4724400" cy="533400"/>
          </a:xfrm>
          <a:prstGeom prst="rect">
            <a:avLst/>
          </a:prstGeom>
          <a:ln/>
        </p:spPr>
        <p:txBody>
          <a:bodyPr vert="horz" lIns="51435" tIns="25718" rIns="51435" bIns="25718"/>
          <a:lstStyle>
            <a:lvl1pPr marL="44648" algn="l" rtl="0" eaLnBrk="1" fontAlgn="base" hangingPunct="1">
              <a:lnSpc>
                <a:spcPct val="90000"/>
              </a:lnSpc>
              <a:spcBef>
                <a:spcPct val="0"/>
              </a:spcBef>
              <a:spcAft>
                <a:spcPct val="0"/>
              </a:spcAft>
              <a:defRPr sz="2900">
                <a:solidFill>
                  <a:schemeClr val="tx1"/>
                </a:solidFill>
                <a:latin typeface="+mj-lt"/>
                <a:ea typeface="+mj-ea"/>
                <a:cs typeface="+mj-cs"/>
                <a:sym typeface="Lucida Grande" charset="0"/>
              </a:defRPr>
            </a:lvl1pPr>
            <a:lvl2pPr marL="44648" algn="l" rtl="0" eaLnBrk="1" fontAlgn="base" hangingPunct="1">
              <a:lnSpc>
                <a:spcPct val="90000"/>
              </a:lnSpc>
              <a:spcBef>
                <a:spcPct val="0"/>
              </a:spcBef>
              <a:spcAft>
                <a:spcPct val="0"/>
              </a:spcAft>
              <a:defRPr sz="2900">
                <a:solidFill>
                  <a:schemeClr val="tx1"/>
                </a:solidFill>
                <a:latin typeface="Lucida Grande" charset="0"/>
                <a:ea typeface="ヒラギノ角ゴ ProN W3" charset="0"/>
                <a:cs typeface="ヒラギノ角ゴ ProN W3" charset="0"/>
                <a:sym typeface="Lucida Grande" charset="0"/>
              </a:defRPr>
            </a:lvl2pPr>
            <a:lvl3pPr marL="44648" algn="l" rtl="0" eaLnBrk="1" fontAlgn="base" hangingPunct="1">
              <a:lnSpc>
                <a:spcPct val="90000"/>
              </a:lnSpc>
              <a:spcBef>
                <a:spcPct val="0"/>
              </a:spcBef>
              <a:spcAft>
                <a:spcPct val="0"/>
              </a:spcAft>
              <a:defRPr sz="2900">
                <a:solidFill>
                  <a:schemeClr val="tx1"/>
                </a:solidFill>
                <a:latin typeface="Lucida Grande" charset="0"/>
                <a:ea typeface="ヒラギノ角ゴ ProN W3" charset="0"/>
                <a:cs typeface="ヒラギノ角ゴ ProN W3" charset="0"/>
                <a:sym typeface="Lucida Grande" charset="0"/>
              </a:defRPr>
            </a:lvl3pPr>
            <a:lvl4pPr marL="44648" algn="l" rtl="0" eaLnBrk="1" fontAlgn="base" hangingPunct="1">
              <a:lnSpc>
                <a:spcPct val="90000"/>
              </a:lnSpc>
              <a:spcBef>
                <a:spcPct val="0"/>
              </a:spcBef>
              <a:spcAft>
                <a:spcPct val="0"/>
              </a:spcAft>
              <a:defRPr sz="2900">
                <a:solidFill>
                  <a:schemeClr val="tx1"/>
                </a:solidFill>
                <a:latin typeface="Lucida Grande" charset="0"/>
                <a:ea typeface="ヒラギノ角ゴ ProN W3" charset="0"/>
                <a:cs typeface="ヒラギノ角ゴ ProN W3" charset="0"/>
                <a:sym typeface="Lucida Grande" charset="0"/>
              </a:defRPr>
            </a:lvl4pPr>
            <a:lvl5pPr marL="44648" algn="l" rtl="0" eaLnBrk="1" fontAlgn="base" hangingPunct="1">
              <a:lnSpc>
                <a:spcPct val="90000"/>
              </a:lnSpc>
              <a:spcBef>
                <a:spcPct val="0"/>
              </a:spcBef>
              <a:spcAft>
                <a:spcPct val="0"/>
              </a:spcAft>
              <a:defRPr sz="2900">
                <a:solidFill>
                  <a:schemeClr val="tx1"/>
                </a:solidFill>
                <a:latin typeface="Lucida Grande" charset="0"/>
                <a:ea typeface="ヒラギノ角ゴ ProN W3" charset="0"/>
                <a:cs typeface="ヒラギノ角ゴ ProN W3" charset="0"/>
                <a:sym typeface="Lucida Grande" charset="0"/>
              </a:defRPr>
            </a:lvl5pPr>
            <a:lvl6pPr marL="301823" algn="l" rtl="0" eaLnBrk="1" fontAlgn="base" hangingPunct="1">
              <a:lnSpc>
                <a:spcPct val="90000"/>
              </a:lnSpc>
              <a:spcBef>
                <a:spcPct val="0"/>
              </a:spcBef>
              <a:spcAft>
                <a:spcPct val="0"/>
              </a:spcAft>
              <a:defRPr sz="2900">
                <a:solidFill>
                  <a:schemeClr val="tx1"/>
                </a:solidFill>
                <a:latin typeface="Lucida Grande" charset="0"/>
                <a:ea typeface="ヒラギノ角ゴ ProN W3" charset="0"/>
                <a:cs typeface="ヒラギノ角ゴ ProN W3" charset="0"/>
                <a:sym typeface="Lucida Grande" charset="0"/>
              </a:defRPr>
            </a:lvl6pPr>
            <a:lvl7pPr marL="558998" algn="l" rtl="0" eaLnBrk="1" fontAlgn="base" hangingPunct="1">
              <a:lnSpc>
                <a:spcPct val="90000"/>
              </a:lnSpc>
              <a:spcBef>
                <a:spcPct val="0"/>
              </a:spcBef>
              <a:spcAft>
                <a:spcPct val="0"/>
              </a:spcAft>
              <a:defRPr sz="2900">
                <a:solidFill>
                  <a:schemeClr val="tx1"/>
                </a:solidFill>
                <a:latin typeface="Lucida Grande" charset="0"/>
                <a:ea typeface="ヒラギノ角ゴ ProN W3" charset="0"/>
                <a:cs typeface="ヒラギノ角ゴ ProN W3" charset="0"/>
                <a:sym typeface="Lucida Grande" charset="0"/>
              </a:defRPr>
            </a:lvl7pPr>
            <a:lvl8pPr marL="816173" algn="l" rtl="0" eaLnBrk="1" fontAlgn="base" hangingPunct="1">
              <a:lnSpc>
                <a:spcPct val="90000"/>
              </a:lnSpc>
              <a:spcBef>
                <a:spcPct val="0"/>
              </a:spcBef>
              <a:spcAft>
                <a:spcPct val="0"/>
              </a:spcAft>
              <a:defRPr sz="2900">
                <a:solidFill>
                  <a:schemeClr val="tx1"/>
                </a:solidFill>
                <a:latin typeface="Lucida Grande" charset="0"/>
                <a:ea typeface="ヒラギノ角ゴ ProN W3" charset="0"/>
                <a:cs typeface="ヒラギノ角ゴ ProN W3" charset="0"/>
                <a:sym typeface="Lucida Grande" charset="0"/>
              </a:defRPr>
            </a:lvl8pPr>
            <a:lvl9pPr marL="1073348" algn="l" rtl="0" eaLnBrk="1" fontAlgn="base" hangingPunct="1">
              <a:lnSpc>
                <a:spcPct val="90000"/>
              </a:lnSpc>
              <a:spcBef>
                <a:spcPct val="0"/>
              </a:spcBef>
              <a:spcAft>
                <a:spcPct val="0"/>
              </a:spcAft>
              <a:defRPr sz="2900">
                <a:solidFill>
                  <a:schemeClr val="tx1"/>
                </a:solidFill>
                <a:latin typeface="Lucida Grande" charset="0"/>
                <a:ea typeface="ヒラギノ角ゴ ProN W3" charset="0"/>
                <a:cs typeface="ヒラギノ角ゴ ProN W3" charset="0"/>
                <a:sym typeface="Lucida Grande" charset="0"/>
              </a:defRPr>
            </a:lvl9pPr>
          </a:lstStyle>
          <a:p>
            <a:r>
              <a:rPr lang="en-US" sz="2800" dirty="0" smtClean="0">
                <a:solidFill>
                  <a:srgbClr val="FFFFFF"/>
                </a:solidFill>
                <a:cs typeface="Segoe"/>
                <a:sym typeface="Calibri Bold" charset="0"/>
              </a:rPr>
              <a:t>MVVM in XAML</a:t>
            </a:r>
            <a:endParaRPr lang="en-US" sz="2800" dirty="0">
              <a:solidFill>
                <a:srgbClr val="FFFFFF"/>
              </a:solidFill>
              <a:ea typeface="ヒラギノ角ゴ ProN W6" charset="0"/>
              <a:cs typeface="Segoe"/>
              <a:sym typeface="Calibri Bold" charset="0"/>
            </a:endParaRPr>
          </a:p>
        </p:txBody>
      </p:sp>
      <p:sp>
        <p:nvSpPr>
          <p:cNvPr id="6" name="Rectangle 2"/>
          <p:cNvSpPr txBox="1">
            <a:spLocks noChangeArrowheads="1"/>
          </p:cNvSpPr>
          <p:nvPr/>
        </p:nvSpPr>
        <p:spPr>
          <a:xfrm>
            <a:off x="533400" y="1708439"/>
            <a:ext cx="5334000" cy="990600"/>
          </a:xfrm>
          <a:prstGeom prst="rect">
            <a:avLst/>
          </a:prstGeom>
          <a:ln/>
          <a:extLst>
            <a:ext uri="{91240B29-F687-4F45-9708-019B960494DF}">
              <a14:hiddenLine xmlns:a14="http://schemas.microsoft.com/office/drawing/2010/main" w="9525">
                <a:solidFill>
                  <a:srgbClr val="000000"/>
                </a:solidFill>
                <a:miter lim="800000"/>
                <a:headEnd/>
                <a:tailEnd/>
              </a14:hiddenLine>
            </a:ext>
          </a:extLst>
        </p:spPr>
        <p:txBody>
          <a:bodyPr vert="horz" lIns="51435" tIns="25718" rIns="51435" bIns="25718"/>
          <a:lstStyle>
            <a:lvl1pPr marL="0" indent="0" algn="ctr" rtl="0" eaLnBrk="1" fontAlgn="base" hangingPunct="1">
              <a:lnSpc>
                <a:spcPct val="90000"/>
              </a:lnSpc>
              <a:spcBef>
                <a:spcPts val="563"/>
              </a:spcBef>
              <a:spcAft>
                <a:spcPct val="0"/>
              </a:spcAft>
              <a:buClr>
                <a:srgbClr val="FFFFFF"/>
              </a:buClr>
              <a:buSzPct val="100000"/>
              <a:buFont typeface="Lucida Grande" charset="0"/>
              <a:buNone/>
              <a:defRPr sz="2400">
                <a:solidFill>
                  <a:schemeClr val="tx1"/>
                </a:solidFill>
                <a:latin typeface="+mn-lt"/>
                <a:ea typeface="+mn-ea"/>
                <a:cs typeface="+mn-cs"/>
                <a:sym typeface="Lucida Grande" charset="0"/>
              </a:defRPr>
            </a:lvl1pPr>
            <a:lvl2pPr marL="257175" indent="0" algn="ctr" rtl="0" eaLnBrk="1" fontAlgn="base" hangingPunct="1">
              <a:lnSpc>
                <a:spcPct val="90000"/>
              </a:lnSpc>
              <a:spcBef>
                <a:spcPts val="506"/>
              </a:spcBef>
              <a:spcAft>
                <a:spcPct val="0"/>
              </a:spcAft>
              <a:buClr>
                <a:srgbClr val="FFFFFF"/>
              </a:buClr>
              <a:buSzPct val="100000"/>
              <a:buFont typeface="Lucida Grande" charset="0"/>
              <a:buNone/>
              <a:defRPr sz="2000">
                <a:solidFill>
                  <a:schemeClr val="tx1"/>
                </a:solidFill>
                <a:latin typeface="+mn-lt"/>
                <a:ea typeface="+mn-ea"/>
                <a:cs typeface="+mn-cs"/>
                <a:sym typeface="Lucida Grande" charset="0"/>
              </a:defRPr>
            </a:lvl2pPr>
            <a:lvl3pPr marL="514350" indent="0" algn="ctr" rtl="0" eaLnBrk="1" fontAlgn="base" hangingPunct="1">
              <a:lnSpc>
                <a:spcPct val="90000"/>
              </a:lnSpc>
              <a:spcBef>
                <a:spcPts val="450"/>
              </a:spcBef>
              <a:spcAft>
                <a:spcPct val="0"/>
              </a:spcAft>
              <a:buClr>
                <a:srgbClr val="FFFFFF"/>
              </a:buClr>
              <a:buSzPct val="100000"/>
              <a:buFont typeface="Lucida Grande" charset="0"/>
              <a:buNone/>
              <a:defRPr sz="1800">
                <a:solidFill>
                  <a:schemeClr val="tx1"/>
                </a:solidFill>
                <a:latin typeface="+mn-lt"/>
                <a:ea typeface="+mn-ea"/>
                <a:cs typeface="+mn-cs"/>
                <a:sym typeface="Lucida Grande" charset="0"/>
              </a:defRPr>
            </a:lvl3pPr>
            <a:lvl4pPr marL="771525" indent="0" algn="ctr" rtl="0" eaLnBrk="1" fontAlgn="base" hangingPunct="1">
              <a:lnSpc>
                <a:spcPct val="90000"/>
              </a:lnSpc>
              <a:spcBef>
                <a:spcPts val="450"/>
              </a:spcBef>
              <a:spcAft>
                <a:spcPct val="0"/>
              </a:spcAft>
              <a:buClr>
                <a:srgbClr val="FFFFFF"/>
              </a:buClr>
              <a:buSzPct val="100000"/>
              <a:buFont typeface="Lucida Grande" charset="0"/>
              <a:buNone/>
              <a:defRPr sz="1800">
                <a:solidFill>
                  <a:schemeClr val="tx1"/>
                </a:solidFill>
                <a:latin typeface="+mn-lt"/>
                <a:ea typeface="+mn-ea"/>
                <a:cs typeface="+mn-cs"/>
                <a:sym typeface="Lucida Grande" charset="0"/>
              </a:defRPr>
            </a:lvl4pPr>
            <a:lvl5pPr marL="1028700" indent="0" algn="ctr" rtl="0" eaLnBrk="1" fontAlgn="base" hangingPunct="1">
              <a:lnSpc>
                <a:spcPct val="90000"/>
              </a:lnSpc>
              <a:spcBef>
                <a:spcPts val="450"/>
              </a:spcBef>
              <a:spcAft>
                <a:spcPct val="0"/>
              </a:spcAft>
              <a:buClr>
                <a:srgbClr val="FFFFFF"/>
              </a:buClr>
              <a:buSzPct val="100000"/>
              <a:buFont typeface="Lucida Grande" charset="0"/>
              <a:buNone/>
              <a:defRPr sz="1800">
                <a:solidFill>
                  <a:schemeClr val="tx1"/>
                </a:solidFill>
                <a:latin typeface="+mn-lt"/>
                <a:ea typeface="+mn-ea"/>
                <a:cs typeface="+mn-cs"/>
                <a:sym typeface="Lucida Grande" charset="0"/>
              </a:defRPr>
            </a:lvl5pPr>
            <a:lvl6pPr marL="1285875" indent="0" algn="ctr" rtl="0" eaLnBrk="1" fontAlgn="base" hangingPunct="1">
              <a:lnSpc>
                <a:spcPct val="90000"/>
              </a:lnSpc>
              <a:spcBef>
                <a:spcPts val="450"/>
              </a:spcBef>
              <a:spcAft>
                <a:spcPct val="0"/>
              </a:spcAft>
              <a:buClr>
                <a:srgbClr val="FFFFFF"/>
              </a:buClr>
              <a:buSzPct val="100000"/>
              <a:buFont typeface="Lucida Grande" charset="0"/>
              <a:buNone/>
              <a:defRPr sz="1800">
                <a:solidFill>
                  <a:schemeClr val="tx1"/>
                </a:solidFill>
                <a:latin typeface="+mn-lt"/>
                <a:ea typeface="+mn-ea"/>
                <a:cs typeface="+mn-cs"/>
                <a:sym typeface="Lucida Grande" charset="0"/>
              </a:defRPr>
            </a:lvl6pPr>
            <a:lvl7pPr marL="1543050" indent="0" algn="ctr" rtl="0" eaLnBrk="1" fontAlgn="base" hangingPunct="1">
              <a:lnSpc>
                <a:spcPct val="90000"/>
              </a:lnSpc>
              <a:spcBef>
                <a:spcPts val="450"/>
              </a:spcBef>
              <a:spcAft>
                <a:spcPct val="0"/>
              </a:spcAft>
              <a:buClr>
                <a:srgbClr val="FFFFFF"/>
              </a:buClr>
              <a:buSzPct val="100000"/>
              <a:buFont typeface="Lucida Grande" charset="0"/>
              <a:buNone/>
              <a:defRPr sz="1800">
                <a:solidFill>
                  <a:schemeClr val="tx1"/>
                </a:solidFill>
                <a:latin typeface="+mn-lt"/>
                <a:ea typeface="+mn-ea"/>
                <a:cs typeface="+mn-cs"/>
                <a:sym typeface="Lucida Grande" charset="0"/>
              </a:defRPr>
            </a:lvl7pPr>
            <a:lvl8pPr marL="1800225" indent="0" algn="ctr" rtl="0" eaLnBrk="1" fontAlgn="base" hangingPunct="1">
              <a:lnSpc>
                <a:spcPct val="90000"/>
              </a:lnSpc>
              <a:spcBef>
                <a:spcPts val="450"/>
              </a:spcBef>
              <a:spcAft>
                <a:spcPct val="0"/>
              </a:spcAft>
              <a:buClr>
                <a:srgbClr val="FFFFFF"/>
              </a:buClr>
              <a:buSzPct val="100000"/>
              <a:buFont typeface="Lucida Grande" charset="0"/>
              <a:buNone/>
              <a:defRPr sz="1800">
                <a:solidFill>
                  <a:schemeClr val="tx1"/>
                </a:solidFill>
                <a:latin typeface="+mn-lt"/>
                <a:ea typeface="+mn-ea"/>
                <a:cs typeface="+mn-cs"/>
                <a:sym typeface="Lucida Grande" charset="0"/>
              </a:defRPr>
            </a:lvl8pPr>
            <a:lvl9pPr marL="2057400" indent="0" algn="ctr" rtl="0" eaLnBrk="1" fontAlgn="base" hangingPunct="1">
              <a:lnSpc>
                <a:spcPct val="90000"/>
              </a:lnSpc>
              <a:spcBef>
                <a:spcPts val="450"/>
              </a:spcBef>
              <a:spcAft>
                <a:spcPct val="0"/>
              </a:spcAft>
              <a:buClr>
                <a:srgbClr val="FFFFFF"/>
              </a:buClr>
              <a:buSzPct val="100000"/>
              <a:buFont typeface="Lucida Grande" charset="0"/>
              <a:buNone/>
              <a:defRPr sz="1800">
                <a:solidFill>
                  <a:schemeClr val="tx1"/>
                </a:solidFill>
                <a:latin typeface="+mn-lt"/>
                <a:ea typeface="+mn-ea"/>
                <a:cs typeface="+mn-cs"/>
                <a:sym typeface="Lucida Grande" charset="0"/>
              </a:defRPr>
            </a:lvl9pPr>
          </a:lstStyle>
          <a:p>
            <a:pPr algn="l"/>
            <a:r>
              <a:rPr lang="en-US" sz="1800" dirty="0" smtClean="0">
                <a:solidFill>
                  <a:srgbClr val="FFFFFF"/>
                </a:solidFill>
                <a:cs typeface="Segoe"/>
              </a:rPr>
              <a:t>Mark Pearl</a:t>
            </a:r>
          </a:p>
          <a:p>
            <a:pPr algn="l"/>
            <a:r>
              <a:rPr lang="en-US" sz="1800" dirty="0" smtClean="0">
                <a:solidFill>
                  <a:srgbClr val="FFFFFF"/>
                </a:solidFill>
                <a:cs typeface="Segoe"/>
              </a:rPr>
              <a:t>Developer Coach</a:t>
            </a:r>
          </a:p>
          <a:p>
            <a:pPr algn="l"/>
            <a:r>
              <a:rPr lang="en-US" sz="1800" dirty="0" smtClean="0">
                <a:solidFill>
                  <a:srgbClr val="FFFFFF"/>
                </a:solidFill>
                <a:cs typeface="Segoe"/>
              </a:rPr>
              <a:t>Driven Software</a:t>
            </a:r>
            <a:endParaRPr lang="en-US" sz="1800" dirty="0">
              <a:solidFill>
                <a:srgbClr val="FFFFFF"/>
              </a:solidFill>
              <a:cs typeface="Segoe"/>
            </a:endParaRPr>
          </a:p>
        </p:txBody>
      </p:sp>
      <p:sp>
        <p:nvSpPr>
          <p:cNvPr id="7" name="Rectangle 4"/>
          <p:cNvSpPr>
            <a:spLocks/>
          </p:cNvSpPr>
          <p:nvPr/>
        </p:nvSpPr>
        <p:spPr bwMode="auto">
          <a:xfrm>
            <a:off x="6248400" y="361950"/>
            <a:ext cx="2340769" cy="207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type="none" w="med" len="med"/>
                <a:tailEnd type="none" w="med" len="med"/>
              </a14:hiddenLine>
            </a:ext>
          </a:extLst>
        </p:spPr>
        <p:txBody>
          <a:bodyPr lIns="0" tIns="0" rIns="0" bIns="0"/>
          <a:lstStyle/>
          <a:p>
            <a:pPr algn="r">
              <a:lnSpc>
                <a:spcPct val="90000"/>
              </a:lnSpc>
            </a:pPr>
            <a:r>
              <a:rPr lang="en-US" sz="1400" dirty="0" smtClean="0">
                <a:solidFill>
                  <a:srgbClr val="022D5B"/>
                </a:solidFill>
                <a:latin typeface="+mn-lt"/>
                <a:ea typeface="ＭＳ Ｐゴシック" charset="0"/>
                <a:cs typeface="Segoe UI" panose="020B0502040204020203" pitchFamily="34" charset="0"/>
                <a:sym typeface="Calibri Bold" charset="0"/>
              </a:rPr>
              <a:t>APD306</a:t>
            </a:r>
            <a:endParaRPr lang="en-US" sz="1400" dirty="0">
              <a:solidFill>
                <a:srgbClr val="022D5B"/>
              </a:solidFill>
              <a:latin typeface="+mn-lt"/>
              <a:ea typeface="ＭＳ Ｐゴシック" charset="0"/>
              <a:cs typeface="Segoe UI" panose="020B0502040204020203" pitchFamily="34" charset="0"/>
              <a:sym typeface="Calibri Bold" charset="0"/>
            </a:endParaRPr>
          </a:p>
        </p:txBody>
      </p:sp>
    </p:spTree>
    <p:extLst>
      <p:ext uri="{BB962C8B-B14F-4D97-AF65-F5344CB8AC3E}">
        <p14:creationId xmlns:p14="http://schemas.microsoft.com/office/powerpoint/2010/main" val="26115311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912604"/>
            <a:ext cx="3657600" cy="2743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p:txBody>
          <a:bodyPr/>
          <a:lstStyle/>
          <a:p>
            <a:r>
              <a:rPr lang="en-ZA" dirty="0" smtClean="0"/>
              <a:t>DATA BINDING</a:t>
            </a:r>
            <a:endParaRPr lang="en-ZA" dirty="0"/>
          </a:p>
        </p:txBody>
      </p:sp>
      <p:sp>
        <p:nvSpPr>
          <p:cNvPr id="2" name="Text Placeholder 1"/>
          <p:cNvSpPr>
            <a:spLocks noGrp="1"/>
          </p:cNvSpPr>
          <p:nvPr>
            <p:ph type="body" idx="1"/>
          </p:nvPr>
        </p:nvSpPr>
        <p:spPr/>
        <p:txBody>
          <a:bodyPr/>
          <a:lstStyle/>
          <a:p>
            <a:endParaRPr lang="en-ZA"/>
          </a:p>
        </p:txBody>
      </p:sp>
      <p:grpSp>
        <p:nvGrpSpPr>
          <p:cNvPr id="8" name="Group 7"/>
          <p:cNvGrpSpPr/>
          <p:nvPr/>
        </p:nvGrpSpPr>
        <p:grpSpPr>
          <a:xfrm>
            <a:off x="4764870" y="1103104"/>
            <a:ext cx="3271860" cy="2362200"/>
            <a:chOff x="5867399" y="2927184"/>
            <a:chExt cx="2270980" cy="1639590"/>
          </a:xfrm>
        </p:grpSpPr>
        <p:sp>
          <p:nvSpPr>
            <p:cNvPr id="9" name="Rounded Rectangle 8"/>
            <p:cNvSpPr/>
            <p:nvPr/>
          </p:nvSpPr>
          <p:spPr bwMode="auto">
            <a:xfrm>
              <a:off x="5867400" y="2927184"/>
              <a:ext cx="2270979" cy="1639590"/>
            </a:xfrm>
            <a:prstGeom prst="roundRect">
              <a:avLst>
                <a:gd name="adj" fmla="val 11970"/>
              </a:avLst>
            </a:prstGeom>
            <a:solidFill>
              <a:schemeClr val="tx1"/>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endParaRPr>
            </a:p>
          </p:txBody>
        </p:sp>
        <p:pic>
          <p:nvPicPr>
            <p:cNvPr id="10" name="Picture 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67399" y="2927184"/>
              <a:ext cx="2270979" cy="1639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772758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Data Binding</a:t>
            </a:r>
            <a:endParaRPr lang="en-ZA" dirty="0"/>
          </a:p>
        </p:txBody>
      </p:sp>
      <p:sp>
        <p:nvSpPr>
          <p:cNvPr id="3" name="Content Placeholder 2"/>
          <p:cNvSpPr>
            <a:spLocks noGrp="1"/>
          </p:cNvSpPr>
          <p:nvPr>
            <p:ph idx="1"/>
          </p:nvPr>
        </p:nvSpPr>
        <p:spPr/>
        <p:txBody>
          <a:bodyPr/>
          <a:lstStyle/>
          <a:p>
            <a:r>
              <a:rPr lang="en-ZA" dirty="0" smtClean="0"/>
              <a:t>Set the Data Context</a:t>
            </a:r>
          </a:p>
          <a:p>
            <a:r>
              <a:rPr lang="en-ZA" dirty="0" smtClean="0"/>
              <a:t>Bind via XAML expression</a:t>
            </a:r>
          </a:p>
          <a:p>
            <a:r>
              <a:rPr lang="en-ZA" dirty="0" smtClean="0"/>
              <a:t>Objects bound to implement </a:t>
            </a:r>
            <a:r>
              <a:rPr lang="en-ZA" dirty="0" err="1" smtClean="0"/>
              <a:t>INotifyPropertyChanged</a:t>
            </a:r>
            <a:r>
              <a:rPr lang="en-ZA" dirty="0" smtClean="0"/>
              <a:t> &amp; </a:t>
            </a:r>
            <a:r>
              <a:rPr lang="en-ZA" dirty="0" err="1" smtClean="0"/>
              <a:t>ICollectionChanged</a:t>
            </a:r>
            <a:r>
              <a:rPr lang="en-ZA" dirty="0" smtClean="0"/>
              <a:t> interfaces</a:t>
            </a:r>
            <a:endParaRPr lang="en-ZA" dirty="0"/>
          </a:p>
        </p:txBody>
      </p:sp>
    </p:spTree>
    <p:extLst>
      <p:ext uri="{BB962C8B-B14F-4D97-AF65-F5344CB8AC3E}">
        <p14:creationId xmlns:p14="http://schemas.microsoft.com/office/powerpoint/2010/main" val="453522933"/>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p:cNvSpPr/>
          <p:nvPr/>
        </p:nvSpPr>
        <p:spPr bwMode="auto">
          <a:xfrm>
            <a:off x="2057400" y="1159717"/>
            <a:ext cx="2270979" cy="1639590"/>
          </a:xfrm>
          <a:prstGeom prst="roundRect">
            <a:avLst>
              <a:gd name="adj" fmla="val 11970"/>
            </a:avLst>
          </a:prstGeom>
          <a:solidFill>
            <a:schemeClr val="tx1">
              <a:alpha val="8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endParaRPr>
          </a:p>
        </p:txBody>
      </p:sp>
      <p:sp>
        <p:nvSpPr>
          <p:cNvPr id="37" name="Rounded Rectangle 36"/>
          <p:cNvSpPr/>
          <p:nvPr/>
        </p:nvSpPr>
        <p:spPr bwMode="auto">
          <a:xfrm>
            <a:off x="4620040" y="1160545"/>
            <a:ext cx="2270979" cy="1639590"/>
          </a:xfrm>
          <a:prstGeom prst="roundRect">
            <a:avLst>
              <a:gd name="adj" fmla="val 11970"/>
            </a:avLst>
          </a:prstGeom>
          <a:solidFill>
            <a:schemeClr val="tx1">
              <a:alpha val="8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endParaRPr>
          </a:p>
        </p:txBody>
      </p:sp>
      <p:sp>
        <p:nvSpPr>
          <p:cNvPr id="38" name="Rounded Rectangle 37"/>
          <p:cNvSpPr/>
          <p:nvPr/>
        </p:nvSpPr>
        <p:spPr bwMode="auto">
          <a:xfrm>
            <a:off x="4636936" y="3199804"/>
            <a:ext cx="2270979" cy="1639590"/>
          </a:xfrm>
          <a:prstGeom prst="roundRect">
            <a:avLst>
              <a:gd name="adj" fmla="val 11970"/>
            </a:avLst>
          </a:prstGeom>
          <a:solidFill>
            <a:schemeClr val="tx1">
              <a:alpha val="8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endParaRPr>
          </a:p>
        </p:txBody>
      </p:sp>
      <p:sp>
        <p:nvSpPr>
          <p:cNvPr id="39" name="Rounded Rectangle 38"/>
          <p:cNvSpPr/>
          <p:nvPr/>
        </p:nvSpPr>
        <p:spPr bwMode="auto">
          <a:xfrm>
            <a:off x="2057397" y="3199804"/>
            <a:ext cx="2270979" cy="1639590"/>
          </a:xfrm>
          <a:prstGeom prst="roundRect">
            <a:avLst>
              <a:gd name="adj" fmla="val 11970"/>
            </a:avLst>
          </a:prstGeom>
          <a:solidFill>
            <a:schemeClr val="tx1">
              <a:alpha val="8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endParaRPr>
          </a:p>
        </p:txBody>
      </p:sp>
      <p:sp>
        <p:nvSpPr>
          <p:cNvPr id="3" name="Title 2"/>
          <p:cNvSpPr>
            <a:spLocks noGrp="1"/>
          </p:cNvSpPr>
          <p:nvPr>
            <p:ph type="title"/>
          </p:nvPr>
        </p:nvSpPr>
        <p:spPr/>
        <p:txBody>
          <a:bodyPr/>
          <a:lstStyle/>
          <a:p>
            <a:r>
              <a:rPr lang="en-ZA" dirty="0" smtClean="0"/>
              <a:t>Things to understand…</a:t>
            </a:r>
            <a:endParaRPr lang="en-ZA" dirty="0"/>
          </a:p>
        </p:txBody>
      </p:sp>
      <p:grpSp>
        <p:nvGrpSpPr>
          <p:cNvPr id="9" name="Group 8"/>
          <p:cNvGrpSpPr/>
          <p:nvPr/>
        </p:nvGrpSpPr>
        <p:grpSpPr>
          <a:xfrm>
            <a:off x="2057400" y="1160545"/>
            <a:ext cx="2270980" cy="1639590"/>
            <a:chOff x="5867399" y="2927184"/>
            <a:chExt cx="2270980" cy="1639590"/>
          </a:xfrm>
        </p:grpSpPr>
        <p:sp>
          <p:nvSpPr>
            <p:cNvPr id="23" name="Rounded Rectangle 22"/>
            <p:cNvSpPr/>
            <p:nvPr/>
          </p:nvSpPr>
          <p:spPr bwMode="auto">
            <a:xfrm>
              <a:off x="5867400" y="2927184"/>
              <a:ext cx="2270979" cy="1639590"/>
            </a:xfrm>
            <a:prstGeom prst="roundRect">
              <a:avLst>
                <a:gd name="adj" fmla="val 11970"/>
              </a:avLst>
            </a:prstGeom>
            <a:solidFill>
              <a:schemeClr val="tx1"/>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endParaRPr>
            </a:p>
          </p:txBody>
        </p:sp>
        <p:pic>
          <p:nvPicPr>
            <p:cNvPr id="7171"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67399" y="2927184"/>
              <a:ext cx="2270979" cy="1639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2" name="Group 21"/>
          <p:cNvGrpSpPr/>
          <p:nvPr/>
        </p:nvGrpSpPr>
        <p:grpSpPr>
          <a:xfrm>
            <a:off x="4636936" y="1160545"/>
            <a:ext cx="2270979" cy="1679573"/>
            <a:chOff x="575691" y="3015136"/>
            <a:chExt cx="2270979" cy="1679573"/>
          </a:xfrm>
        </p:grpSpPr>
        <p:sp>
          <p:nvSpPr>
            <p:cNvPr id="26" name="Rounded Rectangle 25"/>
            <p:cNvSpPr/>
            <p:nvPr/>
          </p:nvSpPr>
          <p:spPr bwMode="auto">
            <a:xfrm>
              <a:off x="575691" y="3035128"/>
              <a:ext cx="2270979" cy="1639590"/>
            </a:xfrm>
            <a:prstGeom prst="roundRect">
              <a:avLst>
                <a:gd name="adj" fmla="val 11970"/>
              </a:avLst>
            </a:prstGeom>
            <a:solidFill>
              <a:schemeClr val="tx1"/>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endParaRPr>
            </a:p>
          </p:txBody>
        </p:sp>
        <p:pic>
          <p:nvPicPr>
            <p:cNvPr id="7173" name="Picture 5"/>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4256" y="3015136"/>
              <a:ext cx="2144933" cy="1679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4" name="TextBox 23"/>
          <p:cNvSpPr txBox="1"/>
          <p:nvPr/>
        </p:nvSpPr>
        <p:spPr>
          <a:xfrm>
            <a:off x="694412" y="1846443"/>
            <a:ext cx="1210588" cy="307777"/>
          </a:xfrm>
          <a:prstGeom prst="rect">
            <a:avLst/>
          </a:prstGeom>
          <a:noFill/>
        </p:spPr>
        <p:txBody>
          <a:bodyPr wrap="none" rtlCol="0">
            <a:spAutoFit/>
          </a:bodyPr>
          <a:lstStyle/>
          <a:p>
            <a:pPr algn="r"/>
            <a:r>
              <a:rPr lang="en-ZA" sz="1400" dirty="0" smtClean="0"/>
              <a:t>Data Binding</a:t>
            </a:r>
            <a:endParaRPr lang="en-ZA" sz="1400" dirty="0"/>
          </a:p>
        </p:txBody>
      </p:sp>
      <p:sp>
        <p:nvSpPr>
          <p:cNvPr id="34" name="TextBox 33"/>
          <p:cNvSpPr txBox="1"/>
          <p:nvPr/>
        </p:nvSpPr>
        <p:spPr>
          <a:xfrm>
            <a:off x="7010400" y="1846442"/>
            <a:ext cx="1099981" cy="307777"/>
          </a:xfrm>
          <a:prstGeom prst="rect">
            <a:avLst/>
          </a:prstGeom>
          <a:noFill/>
        </p:spPr>
        <p:txBody>
          <a:bodyPr wrap="none" rtlCol="0">
            <a:spAutoFit/>
          </a:bodyPr>
          <a:lstStyle/>
          <a:p>
            <a:r>
              <a:rPr lang="en-ZA" sz="1400" dirty="0" smtClean="0"/>
              <a:t>Commands</a:t>
            </a:r>
            <a:endParaRPr lang="en-ZA" sz="1400" dirty="0"/>
          </a:p>
        </p:txBody>
      </p:sp>
    </p:spTree>
    <p:extLst>
      <p:ext uri="{BB962C8B-B14F-4D97-AF65-F5344CB8AC3E}">
        <p14:creationId xmlns:p14="http://schemas.microsoft.com/office/powerpoint/2010/main" val="6888407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6324600" y="1763352"/>
            <a:ext cx="2251283" cy="2160621"/>
            <a:chOff x="6515621" y="1763352"/>
            <a:chExt cx="2251283" cy="2160621"/>
          </a:xfrm>
        </p:grpSpPr>
        <p:pic>
          <p:nvPicPr>
            <p:cNvPr id="46" name="Picture 9"/>
            <p:cNvPicPr>
              <a:picLocks noChangeAspect="1" noChangeArrowheads="1"/>
            </p:cNvPicPr>
            <p:nvPr/>
          </p:nvPicPr>
          <p:blipFill rotWithShape="1">
            <a:blip r:embed="rId2">
              <a:extLst>
                <a:ext uri="{28A0092B-C50C-407E-A947-70E740481C1C}">
                  <a14:useLocalDpi xmlns:a14="http://schemas.microsoft.com/office/drawing/2010/main" val="0"/>
                </a:ext>
              </a:extLst>
            </a:blip>
            <a:srcRect l="6277" t="6160" b="4032"/>
            <a:stretch/>
          </p:blipFill>
          <p:spPr bwMode="auto">
            <a:xfrm>
              <a:off x="6533044" y="1763352"/>
              <a:ext cx="2216436" cy="1566513"/>
            </a:xfrm>
            <a:prstGeom prst="roundRect">
              <a:avLst>
                <a:gd name="adj" fmla="val 8594"/>
              </a:avLst>
            </a:prstGeom>
            <a:solidFill>
              <a:srgbClr val="FFFFFF">
                <a:shade val="85000"/>
              </a:srgbClr>
            </a:solidFill>
            <a:ln w="25400">
              <a:solidFill>
                <a:schemeClr val="tx1"/>
              </a:solidFill>
              <a:miter lim="800000"/>
              <a:headEnd/>
              <a:tailEnd/>
            </a:ln>
            <a:effectLst>
              <a:reflection blurRad="12700" stA="38000" endPos="0" dist="5000" dir="5400000" sy="-100000" algn="bl" rotWithShape="0"/>
            </a:effectLst>
            <a:extLst/>
          </p:spPr>
        </p:pic>
        <p:sp>
          <p:nvSpPr>
            <p:cNvPr id="47" name="TextBox 46"/>
            <p:cNvSpPr txBox="1"/>
            <p:nvPr/>
          </p:nvSpPr>
          <p:spPr>
            <a:xfrm>
              <a:off x="6515621" y="3554641"/>
              <a:ext cx="2251283" cy="369332"/>
            </a:xfrm>
            <a:prstGeom prst="rect">
              <a:avLst/>
            </a:prstGeom>
            <a:noFill/>
          </p:spPr>
          <p:txBody>
            <a:bodyPr wrap="square" rtlCol="0">
              <a:spAutoFit/>
            </a:bodyPr>
            <a:lstStyle/>
            <a:p>
              <a:pPr algn="ctr"/>
              <a:r>
                <a:rPr lang="en-ZA" sz="1800" dirty="0" smtClean="0"/>
                <a:t>View</a:t>
              </a:r>
              <a:endParaRPr lang="en-ZA" sz="1800" dirty="0"/>
            </a:p>
          </p:txBody>
        </p:sp>
      </p:grpSp>
      <p:sp>
        <p:nvSpPr>
          <p:cNvPr id="63" name="Rounded Rectangle 62"/>
          <p:cNvSpPr/>
          <p:nvPr/>
        </p:nvSpPr>
        <p:spPr bwMode="auto">
          <a:xfrm>
            <a:off x="6026936" y="1546515"/>
            <a:ext cx="2736064" cy="1973491"/>
          </a:xfrm>
          <a:prstGeom prst="roundRect">
            <a:avLst/>
          </a:prstGeom>
          <a:solidFill>
            <a:srgbClr val="FF0000">
              <a:alpha val="77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endParaRPr>
          </a:p>
        </p:txBody>
      </p:sp>
      <p:grpSp>
        <p:nvGrpSpPr>
          <p:cNvPr id="39" name="Group 38"/>
          <p:cNvGrpSpPr/>
          <p:nvPr/>
        </p:nvGrpSpPr>
        <p:grpSpPr>
          <a:xfrm>
            <a:off x="3467100" y="1763352"/>
            <a:ext cx="2251283" cy="2160621"/>
            <a:chOff x="3447262" y="1763352"/>
            <a:chExt cx="2251283" cy="2160621"/>
          </a:xfrm>
        </p:grpSpPr>
        <p:pic>
          <p:nvPicPr>
            <p:cNvPr id="41"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50299" y="1763352"/>
              <a:ext cx="2245208" cy="1588075"/>
            </a:xfrm>
            <a:prstGeom prst="roundRect">
              <a:avLst>
                <a:gd name="adj" fmla="val 8594"/>
              </a:avLst>
            </a:prstGeom>
            <a:solidFill>
              <a:srgbClr val="FFFFFF">
                <a:shade val="85000"/>
              </a:srgbClr>
            </a:solidFill>
            <a:ln>
              <a:noFill/>
            </a:ln>
            <a:effectLst>
              <a:reflection blurRad="12700" stA="38000" endPos="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sp>
          <p:nvSpPr>
            <p:cNvPr id="42" name="TextBox 41"/>
            <p:cNvSpPr txBox="1"/>
            <p:nvPr/>
          </p:nvSpPr>
          <p:spPr>
            <a:xfrm>
              <a:off x="3447262" y="3554641"/>
              <a:ext cx="2251283" cy="369332"/>
            </a:xfrm>
            <a:prstGeom prst="rect">
              <a:avLst/>
            </a:prstGeom>
            <a:noFill/>
          </p:spPr>
          <p:txBody>
            <a:bodyPr wrap="square" rtlCol="0">
              <a:spAutoFit/>
            </a:bodyPr>
            <a:lstStyle/>
            <a:p>
              <a:pPr algn="ctr"/>
              <a:r>
                <a:rPr lang="en-ZA" sz="1800" dirty="0" smtClean="0"/>
                <a:t>View Model</a:t>
              </a:r>
              <a:endParaRPr lang="en-ZA" sz="1800" dirty="0"/>
            </a:p>
          </p:txBody>
        </p:sp>
      </p:grpSp>
      <p:grpSp>
        <p:nvGrpSpPr>
          <p:cNvPr id="49" name="Group 48"/>
          <p:cNvGrpSpPr/>
          <p:nvPr/>
        </p:nvGrpSpPr>
        <p:grpSpPr>
          <a:xfrm>
            <a:off x="609600" y="1763352"/>
            <a:ext cx="2251283" cy="2160621"/>
            <a:chOff x="456375" y="1763352"/>
            <a:chExt cx="2251283" cy="2160621"/>
          </a:xfrm>
        </p:grpSpPr>
        <p:grpSp>
          <p:nvGrpSpPr>
            <p:cNvPr id="51" name="Group 50"/>
            <p:cNvGrpSpPr/>
            <p:nvPr/>
          </p:nvGrpSpPr>
          <p:grpSpPr>
            <a:xfrm>
              <a:off x="456375" y="1763352"/>
              <a:ext cx="2251283" cy="1588075"/>
              <a:chOff x="6550035" y="361949"/>
              <a:chExt cx="2251283" cy="1588075"/>
            </a:xfrm>
          </p:grpSpPr>
          <p:grpSp>
            <p:nvGrpSpPr>
              <p:cNvPr id="53" name="Group 52"/>
              <p:cNvGrpSpPr/>
              <p:nvPr/>
            </p:nvGrpSpPr>
            <p:grpSpPr>
              <a:xfrm>
                <a:off x="6550035" y="361949"/>
                <a:ext cx="2251283" cy="1588075"/>
                <a:chOff x="3440644" y="361950"/>
                <a:chExt cx="2251283" cy="1588075"/>
              </a:xfrm>
            </p:grpSpPr>
            <p:pic>
              <p:nvPicPr>
                <p:cNvPr id="5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0644" y="361950"/>
                  <a:ext cx="2251283" cy="1588075"/>
                </a:xfrm>
                <a:prstGeom prst="roundRect">
                  <a:avLst>
                    <a:gd name="adj" fmla="val 8594"/>
                  </a:avLst>
                </a:prstGeom>
                <a:solidFill>
                  <a:srgbClr val="FFFFFF">
                    <a:shade val="85000"/>
                  </a:srgbClr>
                </a:solidFill>
                <a:ln>
                  <a:noFill/>
                </a:ln>
                <a:effectLst>
                  <a:reflection blurRad="12700" stA="38000" endPos="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sp>
              <p:nvSpPr>
                <p:cNvPr id="56" name="Rectangle 55"/>
                <p:cNvSpPr/>
                <p:nvPr/>
              </p:nvSpPr>
              <p:spPr bwMode="auto">
                <a:xfrm>
                  <a:off x="3499486" y="514350"/>
                  <a:ext cx="2063114" cy="1295400"/>
                </a:xfrm>
                <a:prstGeom prst="rect">
                  <a:avLst/>
                </a:prstGeom>
                <a:solidFill>
                  <a:schemeClr val="tx1"/>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endParaRPr>
                </a:p>
              </p:txBody>
            </p:sp>
          </p:grpSp>
          <p:pic>
            <p:nvPicPr>
              <p:cNvPr id="5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2800" y="361950"/>
                <a:ext cx="1052465" cy="1576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2" name="TextBox 51"/>
            <p:cNvSpPr txBox="1"/>
            <p:nvPr/>
          </p:nvSpPr>
          <p:spPr>
            <a:xfrm>
              <a:off x="456375" y="3554641"/>
              <a:ext cx="2251283" cy="369332"/>
            </a:xfrm>
            <a:prstGeom prst="rect">
              <a:avLst/>
            </a:prstGeom>
            <a:noFill/>
          </p:spPr>
          <p:txBody>
            <a:bodyPr wrap="square" rtlCol="0">
              <a:spAutoFit/>
            </a:bodyPr>
            <a:lstStyle/>
            <a:p>
              <a:pPr algn="ctr"/>
              <a:r>
                <a:rPr lang="en-ZA" sz="1800" dirty="0" smtClean="0"/>
                <a:t>Model</a:t>
              </a:r>
              <a:endParaRPr lang="en-ZA" sz="1800" dirty="0"/>
            </a:p>
          </p:txBody>
        </p:sp>
      </p:grpSp>
      <p:sp>
        <p:nvSpPr>
          <p:cNvPr id="62" name="Rounded Rectangle 61"/>
          <p:cNvSpPr/>
          <p:nvPr/>
        </p:nvSpPr>
        <p:spPr bwMode="auto">
          <a:xfrm>
            <a:off x="3166407" y="1546515"/>
            <a:ext cx="5596593" cy="1973491"/>
          </a:xfrm>
          <a:prstGeom prst="roundRect">
            <a:avLst/>
          </a:prstGeom>
          <a:solidFill>
            <a:srgbClr val="FF0000">
              <a:alpha val="77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endParaRPr>
          </a:p>
        </p:txBody>
      </p:sp>
      <p:sp>
        <p:nvSpPr>
          <p:cNvPr id="64" name="Rounded Rectangle 63"/>
          <p:cNvSpPr/>
          <p:nvPr/>
        </p:nvSpPr>
        <p:spPr bwMode="auto">
          <a:xfrm>
            <a:off x="423207" y="1541321"/>
            <a:ext cx="5596593" cy="1973491"/>
          </a:xfrm>
          <a:prstGeom prst="roundRect">
            <a:avLst/>
          </a:prstGeom>
          <a:solidFill>
            <a:srgbClr val="FF0000">
              <a:alpha val="77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endParaRPr>
          </a:p>
        </p:txBody>
      </p:sp>
      <p:sp>
        <p:nvSpPr>
          <p:cNvPr id="2" name="Title 1"/>
          <p:cNvSpPr>
            <a:spLocks noGrp="1"/>
          </p:cNvSpPr>
          <p:nvPr>
            <p:ph type="title"/>
          </p:nvPr>
        </p:nvSpPr>
        <p:spPr/>
        <p:txBody>
          <a:bodyPr/>
          <a:lstStyle/>
          <a:p>
            <a:r>
              <a:rPr lang="en-ZA" dirty="0" smtClean="0"/>
              <a:t>Commands</a:t>
            </a:r>
            <a:endParaRPr lang="en-ZA" dirty="0"/>
          </a:p>
        </p:txBody>
      </p:sp>
    </p:spTree>
    <p:extLst>
      <p:ext uri="{BB962C8B-B14F-4D97-AF65-F5344CB8AC3E}">
        <p14:creationId xmlns:p14="http://schemas.microsoft.com/office/powerpoint/2010/main" val="19752853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6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3" grpId="1" animBg="1"/>
      <p:bldP spid="62" grpId="0" animBg="1"/>
      <p:bldP spid="62" grpId="1" animBg="1"/>
      <p:bldP spid="6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912604"/>
            <a:ext cx="3657600" cy="2743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p:txBody>
          <a:bodyPr/>
          <a:lstStyle/>
          <a:p>
            <a:r>
              <a:rPr lang="en-ZA" dirty="0" smtClean="0"/>
              <a:t>COMMANDs</a:t>
            </a:r>
            <a:endParaRPr lang="en-ZA" dirty="0"/>
          </a:p>
        </p:txBody>
      </p:sp>
      <p:sp>
        <p:nvSpPr>
          <p:cNvPr id="2" name="Text Placeholder 1"/>
          <p:cNvSpPr>
            <a:spLocks noGrp="1"/>
          </p:cNvSpPr>
          <p:nvPr>
            <p:ph type="body" idx="1"/>
          </p:nvPr>
        </p:nvSpPr>
        <p:spPr/>
        <p:txBody>
          <a:bodyPr/>
          <a:lstStyle/>
          <a:p>
            <a:endParaRPr lang="en-ZA"/>
          </a:p>
        </p:txBody>
      </p:sp>
      <p:grpSp>
        <p:nvGrpSpPr>
          <p:cNvPr id="5" name="Group 4"/>
          <p:cNvGrpSpPr/>
          <p:nvPr/>
        </p:nvGrpSpPr>
        <p:grpSpPr>
          <a:xfrm>
            <a:off x="5029199" y="1352550"/>
            <a:ext cx="2863693" cy="2117933"/>
            <a:chOff x="575691" y="3015136"/>
            <a:chExt cx="2270979" cy="1679573"/>
          </a:xfrm>
        </p:grpSpPr>
        <p:sp>
          <p:nvSpPr>
            <p:cNvPr id="6" name="Rounded Rectangle 5"/>
            <p:cNvSpPr/>
            <p:nvPr/>
          </p:nvSpPr>
          <p:spPr bwMode="auto">
            <a:xfrm>
              <a:off x="575691" y="3035128"/>
              <a:ext cx="2270979" cy="1639590"/>
            </a:xfrm>
            <a:prstGeom prst="roundRect">
              <a:avLst>
                <a:gd name="adj" fmla="val 11970"/>
              </a:avLst>
            </a:prstGeom>
            <a:solidFill>
              <a:schemeClr val="tx1"/>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endParaRPr>
            </a:p>
          </p:txBody>
        </p:sp>
        <p:pic>
          <p:nvPicPr>
            <p:cNvPr id="7" name="Picture 5"/>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4256" y="3015136"/>
              <a:ext cx="2144933" cy="1679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1069973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Commands</a:t>
            </a:r>
            <a:endParaRPr lang="en-ZA" dirty="0"/>
          </a:p>
        </p:txBody>
      </p:sp>
      <p:sp>
        <p:nvSpPr>
          <p:cNvPr id="3" name="Content Placeholder 2"/>
          <p:cNvSpPr>
            <a:spLocks noGrp="1"/>
          </p:cNvSpPr>
          <p:nvPr>
            <p:ph idx="1"/>
          </p:nvPr>
        </p:nvSpPr>
        <p:spPr/>
        <p:txBody>
          <a:bodyPr/>
          <a:lstStyle/>
          <a:p>
            <a:r>
              <a:rPr lang="en-ZA" dirty="0"/>
              <a:t>Used for trigger actions from the </a:t>
            </a:r>
            <a:r>
              <a:rPr lang="en-ZA" dirty="0" smtClean="0"/>
              <a:t>view</a:t>
            </a:r>
            <a:endParaRPr lang="en-ZA" dirty="0" smtClean="0"/>
          </a:p>
          <a:p>
            <a:r>
              <a:rPr lang="en-ZA" dirty="0" smtClean="0"/>
              <a:t>Expose </a:t>
            </a:r>
            <a:r>
              <a:rPr lang="en-ZA" dirty="0" smtClean="0"/>
              <a:t>property in ViewModel implementing </a:t>
            </a:r>
            <a:r>
              <a:rPr lang="en-ZA" dirty="0" err="1" smtClean="0"/>
              <a:t>ICommand</a:t>
            </a:r>
            <a:r>
              <a:rPr lang="en-ZA" dirty="0" smtClean="0"/>
              <a:t> interface</a:t>
            </a:r>
          </a:p>
          <a:p>
            <a:r>
              <a:rPr lang="en-ZA" dirty="0" smtClean="0"/>
              <a:t>Use Delegate Commands</a:t>
            </a:r>
            <a:r>
              <a:rPr lang="en-ZA" dirty="0"/>
              <a:t> </a:t>
            </a:r>
            <a:r>
              <a:rPr lang="en-ZA" dirty="0" smtClean="0"/>
              <a:t>or Inject </a:t>
            </a:r>
            <a:r>
              <a:rPr lang="en-ZA" dirty="0" smtClean="0"/>
              <a:t>ViewModel</a:t>
            </a:r>
          </a:p>
        </p:txBody>
      </p:sp>
    </p:spTree>
    <p:extLst>
      <p:ext uri="{BB962C8B-B14F-4D97-AF65-F5344CB8AC3E}">
        <p14:creationId xmlns:p14="http://schemas.microsoft.com/office/powerpoint/2010/main" val="1933439616"/>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p:cNvSpPr/>
          <p:nvPr/>
        </p:nvSpPr>
        <p:spPr bwMode="auto">
          <a:xfrm>
            <a:off x="2057400" y="1159717"/>
            <a:ext cx="2270979" cy="1639590"/>
          </a:xfrm>
          <a:prstGeom prst="roundRect">
            <a:avLst>
              <a:gd name="adj" fmla="val 11970"/>
            </a:avLst>
          </a:prstGeom>
          <a:solidFill>
            <a:schemeClr val="tx1">
              <a:alpha val="8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endParaRPr>
          </a:p>
        </p:txBody>
      </p:sp>
      <p:sp>
        <p:nvSpPr>
          <p:cNvPr id="37" name="Rounded Rectangle 36"/>
          <p:cNvSpPr/>
          <p:nvPr/>
        </p:nvSpPr>
        <p:spPr bwMode="auto">
          <a:xfrm>
            <a:off x="4620040" y="1160545"/>
            <a:ext cx="2270979" cy="1639590"/>
          </a:xfrm>
          <a:prstGeom prst="roundRect">
            <a:avLst>
              <a:gd name="adj" fmla="val 11970"/>
            </a:avLst>
          </a:prstGeom>
          <a:solidFill>
            <a:schemeClr val="tx1">
              <a:alpha val="8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endParaRPr>
          </a:p>
        </p:txBody>
      </p:sp>
      <p:sp>
        <p:nvSpPr>
          <p:cNvPr id="38" name="Rounded Rectangle 37"/>
          <p:cNvSpPr/>
          <p:nvPr/>
        </p:nvSpPr>
        <p:spPr bwMode="auto">
          <a:xfrm>
            <a:off x="4636936" y="3199804"/>
            <a:ext cx="2270979" cy="1639590"/>
          </a:xfrm>
          <a:prstGeom prst="roundRect">
            <a:avLst>
              <a:gd name="adj" fmla="val 11970"/>
            </a:avLst>
          </a:prstGeom>
          <a:solidFill>
            <a:schemeClr val="tx1">
              <a:alpha val="8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endParaRPr>
          </a:p>
        </p:txBody>
      </p:sp>
      <p:sp>
        <p:nvSpPr>
          <p:cNvPr id="39" name="Rounded Rectangle 38"/>
          <p:cNvSpPr/>
          <p:nvPr/>
        </p:nvSpPr>
        <p:spPr bwMode="auto">
          <a:xfrm>
            <a:off x="2057397" y="3199804"/>
            <a:ext cx="2270979" cy="1639590"/>
          </a:xfrm>
          <a:prstGeom prst="roundRect">
            <a:avLst>
              <a:gd name="adj" fmla="val 11970"/>
            </a:avLst>
          </a:prstGeom>
          <a:solidFill>
            <a:schemeClr val="tx1">
              <a:alpha val="8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endParaRPr>
          </a:p>
        </p:txBody>
      </p:sp>
      <p:grpSp>
        <p:nvGrpSpPr>
          <p:cNvPr id="8" name="Group 7"/>
          <p:cNvGrpSpPr/>
          <p:nvPr/>
        </p:nvGrpSpPr>
        <p:grpSpPr>
          <a:xfrm>
            <a:off x="2057397" y="3199804"/>
            <a:ext cx="2270979" cy="1639590"/>
            <a:chOff x="5791200" y="1173151"/>
            <a:chExt cx="2270979" cy="1639590"/>
          </a:xfrm>
        </p:grpSpPr>
        <p:sp>
          <p:nvSpPr>
            <p:cNvPr id="21" name="Rounded Rectangle 20"/>
            <p:cNvSpPr/>
            <p:nvPr/>
          </p:nvSpPr>
          <p:spPr bwMode="auto">
            <a:xfrm>
              <a:off x="5791200" y="1173151"/>
              <a:ext cx="2270979" cy="1639590"/>
            </a:xfrm>
            <a:prstGeom prst="roundRect">
              <a:avLst>
                <a:gd name="adj" fmla="val 11970"/>
              </a:avLst>
            </a:prstGeom>
            <a:solidFill>
              <a:schemeClr val="tx1"/>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4800" b="0"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3344" y="1439283"/>
              <a:ext cx="693311" cy="11073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5791200" y="1639003"/>
              <a:ext cx="1370888" cy="707886"/>
            </a:xfrm>
            <a:prstGeom prst="rect">
              <a:avLst/>
            </a:prstGeom>
          </p:spPr>
          <p:txBody>
            <a:bodyPr wrap="none">
              <a:spAutoFit/>
            </a:bodyPr>
            <a:lstStyle/>
            <a:p>
              <a:r>
                <a:rPr lang="en-ZA" sz="4000" dirty="0" smtClean="0">
                  <a:solidFill>
                    <a:schemeClr val="bg1"/>
                  </a:solidFill>
                  <a:latin typeface="Bodoni Bd BT" pitchFamily="18" charset="0"/>
                </a:rPr>
                <a:t>123 =</a:t>
              </a:r>
              <a:endParaRPr lang="en-ZA" sz="4000" dirty="0">
                <a:solidFill>
                  <a:schemeClr val="bg1"/>
                </a:solidFill>
                <a:latin typeface="Bodoni Bd BT" pitchFamily="18" charset="0"/>
              </a:endParaRPr>
            </a:p>
          </p:txBody>
        </p:sp>
      </p:grpSp>
      <p:sp>
        <p:nvSpPr>
          <p:cNvPr id="3" name="Title 2"/>
          <p:cNvSpPr>
            <a:spLocks noGrp="1"/>
          </p:cNvSpPr>
          <p:nvPr>
            <p:ph type="title"/>
          </p:nvPr>
        </p:nvSpPr>
        <p:spPr/>
        <p:txBody>
          <a:bodyPr/>
          <a:lstStyle/>
          <a:p>
            <a:r>
              <a:rPr lang="en-ZA" dirty="0" smtClean="0"/>
              <a:t>Things to understand…</a:t>
            </a:r>
            <a:endParaRPr lang="en-ZA" dirty="0"/>
          </a:p>
        </p:txBody>
      </p:sp>
      <p:grpSp>
        <p:nvGrpSpPr>
          <p:cNvPr id="9" name="Group 8"/>
          <p:cNvGrpSpPr/>
          <p:nvPr/>
        </p:nvGrpSpPr>
        <p:grpSpPr>
          <a:xfrm>
            <a:off x="2057400" y="1160545"/>
            <a:ext cx="2270980" cy="1639590"/>
            <a:chOff x="5867399" y="2927184"/>
            <a:chExt cx="2270980" cy="1639590"/>
          </a:xfrm>
        </p:grpSpPr>
        <p:sp>
          <p:nvSpPr>
            <p:cNvPr id="23" name="Rounded Rectangle 22"/>
            <p:cNvSpPr/>
            <p:nvPr/>
          </p:nvSpPr>
          <p:spPr bwMode="auto">
            <a:xfrm>
              <a:off x="5867400" y="2927184"/>
              <a:ext cx="2270979" cy="1639590"/>
            </a:xfrm>
            <a:prstGeom prst="roundRect">
              <a:avLst>
                <a:gd name="adj" fmla="val 11970"/>
              </a:avLst>
            </a:prstGeom>
            <a:solidFill>
              <a:schemeClr val="tx1"/>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endParaRPr>
            </a:p>
          </p:txBody>
        </p:sp>
        <p:pic>
          <p:nvPicPr>
            <p:cNvPr id="7171" name="Picture 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67399" y="2927184"/>
              <a:ext cx="2270979" cy="1639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2" name="Group 21"/>
          <p:cNvGrpSpPr/>
          <p:nvPr/>
        </p:nvGrpSpPr>
        <p:grpSpPr>
          <a:xfrm>
            <a:off x="4636936" y="1160545"/>
            <a:ext cx="2270979" cy="1679573"/>
            <a:chOff x="575691" y="3015136"/>
            <a:chExt cx="2270979" cy="1679573"/>
          </a:xfrm>
        </p:grpSpPr>
        <p:sp>
          <p:nvSpPr>
            <p:cNvPr id="26" name="Rounded Rectangle 25"/>
            <p:cNvSpPr/>
            <p:nvPr/>
          </p:nvSpPr>
          <p:spPr bwMode="auto">
            <a:xfrm>
              <a:off x="575691" y="3035128"/>
              <a:ext cx="2270979" cy="1639590"/>
            </a:xfrm>
            <a:prstGeom prst="roundRect">
              <a:avLst>
                <a:gd name="adj" fmla="val 11970"/>
              </a:avLst>
            </a:prstGeom>
            <a:solidFill>
              <a:schemeClr val="tx1"/>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endParaRPr>
            </a:p>
          </p:txBody>
        </p:sp>
        <p:pic>
          <p:nvPicPr>
            <p:cNvPr id="7173" name="Picture 5"/>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4256" y="3015136"/>
              <a:ext cx="2144933" cy="1679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4" name="TextBox 23"/>
          <p:cNvSpPr txBox="1"/>
          <p:nvPr/>
        </p:nvSpPr>
        <p:spPr>
          <a:xfrm>
            <a:off x="694412" y="1846443"/>
            <a:ext cx="1210588" cy="307777"/>
          </a:xfrm>
          <a:prstGeom prst="rect">
            <a:avLst/>
          </a:prstGeom>
          <a:noFill/>
        </p:spPr>
        <p:txBody>
          <a:bodyPr wrap="none" rtlCol="0">
            <a:spAutoFit/>
          </a:bodyPr>
          <a:lstStyle/>
          <a:p>
            <a:pPr algn="r"/>
            <a:r>
              <a:rPr lang="en-ZA" sz="1400" dirty="0" smtClean="0"/>
              <a:t>Data Binding</a:t>
            </a:r>
            <a:endParaRPr lang="en-ZA" sz="1400" dirty="0"/>
          </a:p>
        </p:txBody>
      </p:sp>
      <p:sp>
        <p:nvSpPr>
          <p:cNvPr id="34" name="TextBox 33"/>
          <p:cNvSpPr txBox="1"/>
          <p:nvPr/>
        </p:nvSpPr>
        <p:spPr>
          <a:xfrm>
            <a:off x="7010400" y="1846442"/>
            <a:ext cx="1099981" cy="307777"/>
          </a:xfrm>
          <a:prstGeom prst="rect">
            <a:avLst/>
          </a:prstGeom>
          <a:noFill/>
        </p:spPr>
        <p:txBody>
          <a:bodyPr wrap="none" rtlCol="0">
            <a:spAutoFit/>
          </a:bodyPr>
          <a:lstStyle/>
          <a:p>
            <a:r>
              <a:rPr lang="en-ZA" sz="1400" dirty="0" smtClean="0"/>
              <a:t>Commands</a:t>
            </a:r>
            <a:endParaRPr lang="en-ZA" sz="1400" dirty="0"/>
          </a:p>
        </p:txBody>
      </p:sp>
      <p:sp>
        <p:nvSpPr>
          <p:cNvPr id="35" name="TextBox 34"/>
          <p:cNvSpPr txBox="1"/>
          <p:nvPr/>
        </p:nvSpPr>
        <p:spPr>
          <a:xfrm>
            <a:off x="845094" y="3865710"/>
            <a:ext cx="1059906" cy="307777"/>
          </a:xfrm>
          <a:prstGeom prst="rect">
            <a:avLst/>
          </a:prstGeom>
          <a:noFill/>
        </p:spPr>
        <p:txBody>
          <a:bodyPr wrap="none" rtlCol="0">
            <a:spAutoFit/>
          </a:bodyPr>
          <a:lstStyle/>
          <a:p>
            <a:pPr algn="r"/>
            <a:r>
              <a:rPr lang="en-ZA" sz="1400" dirty="0"/>
              <a:t>Converters</a:t>
            </a:r>
          </a:p>
        </p:txBody>
      </p:sp>
    </p:spTree>
    <p:extLst>
      <p:ext uri="{BB962C8B-B14F-4D97-AF65-F5344CB8AC3E}">
        <p14:creationId xmlns:p14="http://schemas.microsoft.com/office/powerpoint/2010/main" val="10047290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Converters</a:t>
            </a:r>
            <a:endParaRPr lang="en-ZA" dirty="0"/>
          </a:p>
        </p:txBody>
      </p:sp>
      <p:grpSp>
        <p:nvGrpSpPr>
          <p:cNvPr id="39" name="Group 38"/>
          <p:cNvGrpSpPr/>
          <p:nvPr/>
        </p:nvGrpSpPr>
        <p:grpSpPr>
          <a:xfrm>
            <a:off x="3467100" y="1763352"/>
            <a:ext cx="2251283" cy="2160621"/>
            <a:chOff x="3447262" y="1763352"/>
            <a:chExt cx="2251283" cy="2160621"/>
          </a:xfrm>
        </p:grpSpPr>
        <p:pic>
          <p:nvPicPr>
            <p:cNvPr id="41"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50299" y="1763352"/>
              <a:ext cx="2245208" cy="1588075"/>
            </a:xfrm>
            <a:prstGeom prst="roundRect">
              <a:avLst>
                <a:gd name="adj" fmla="val 8594"/>
              </a:avLst>
            </a:prstGeom>
            <a:solidFill>
              <a:srgbClr val="FFFFFF">
                <a:shade val="85000"/>
              </a:srgbClr>
            </a:solidFill>
            <a:ln>
              <a:noFill/>
            </a:ln>
            <a:effectLst>
              <a:reflection blurRad="12700" stA="38000" endPos="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sp>
          <p:nvSpPr>
            <p:cNvPr id="42" name="TextBox 41"/>
            <p:cNvSpPr txBox="1"/>
            <p:nvPr/>
          </p:nvSpPr>
          <p:spPr>
            <a:xfrm>
              <a:off x="3447262" y="3554641"/>
              <a:ext cx="2251283" cy="369332"/>
            </a:xfrm>
            <a:prstGeom prst="rect">
              <a:avLst/>
            </a:prstGeom>
            <a:noFill/>
          </p:spPr>
          <p:txBody>
            <a:bodyPr wrap="square" rtlCol="0">
              <a:spAutoFit/>
            </a:bodyPr>
            <a:lstStyle/>
            <a:p>
              <a:pPr algn="ctr"/>
              <a:r>
                <a:rPr lang="en-ZA" sz="1800" dirty="0" smtClean="0"/>
                <a:t>View Model</a:t>
              </a:r>
              <a:endParaRPr lang="en-ZA" sz="1800" dirty="0"/>
            </a:p>
          </p:txBody>
        </p:sp>
      </p:grpSp>
      <p:grpSp>
        <p:nvGrpSpPr>
          <p:cNvPr id="44" name="Group 43"/>
          <p:cNvGrpSpPr/>
          <p:nvPr/>
        </p:nvGrpSpPr>
        <p:grpSpPr>
          <a:xfrm>
            <a:off x="6324600" y="1763352"/>
            <a:ext cx="2251283" cy="2160621"/>
            <a:chOff x="6515621" y="1763352"/>
            <a:chExt cx="2251283" cy="2160621"/>
          </a:xfrm>
        </p:grpSpPr>
        <p:pic>
          <p:nvPicPr>
            <p:cNvPr id="46"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6277" t="6160" b="4032"/>
            <a:stretch/>
          </p:blipFill>
          <p:spPr bwMode="auto">
            <a:xfrm>
              <a:off x="6533044" y="1763352"/>
              <a:ext cx="2216436" cy="1566513"/>
            </a:xfrm>
            <a:prstGeom prst="roundRect">
              <a:avLst>
                <a:gd name="adj" fmla="val 8594"/>
              </a:avLst>
            </a:prstGeom>
            <a:solidFill>
              <a:srgbClr val="FFFFFF">
                <a:shade val="85000"/>
              </a:srgbClr>
            </a:solidFill>
            <a:ln w="25400">
              <a:solidFill>
                <a:schemeClr val="tx1"/>
              </a:solidFill>
              <a:miter lim="800000"/>
              <a:headEnd/>
              <a:tailEnd/>
            </a:ln>
            <a:effectLst>
              <a:reflection blurRad="12700" stA="38000" endPos="0" dist="5000" dir="5400000" sy="-100000" algn="bl" rotWithShape="0"/>
            </a:effectLst>
            <a:extLst/>
          </p:spPr>
        </p:pic>
        <p:sp>
          <p:nvSpPr>
            <p:cNvPr id="47" name="TextBox 46"/>
            <p:cNvSpPr txBox="1"/>
            <p:nvPr/>
          </p:nvSpPr>
          <p:spPr>
            <a:xfrm>
              <a:off x="6515621" y="3554641"/>
              <a:ext cx="2251283" cy="369332"/>
            </a:xfrm>
            <a:prstGeom prst="rect">
              <a:avLst/>
            </a:prstGeom>
            <a:noFill/>
          </p:spPr>
          <p:txBody>
            <a:bodyPr wrap="square" rtlCol="0">
              <a:spAutoFit/>
            </a:bodyPr>
            <a:lstStyle/>
            <a:p>
              <a:pPr algn="ctr"/>
              <a:r>
                <a:rPr lang="en-ZA" sz="1800" dirty="0" smtClean="0"/>
                <a:t>View</a:t>
              </a:r>
              <a:endParaRPr lang="en-ZA" sz="1800" dirty="0"/>
            </a:p>
          </p:txBody>
        </p:sp>
      </p:grpSp>
      <p:grpSp>
        <p:nvGrpSpPr>
          <p:cNvPr id="49" name="Group 48"/>
          <p:cNvGrpSpPr/>
          <p:nvPr/>
        </p:nvGrpSpPr>
        <p:grpSpPr>
          <a:xfrm>
            <a:off x="609600" y="1763352"/>
            <a:ext cx="2251283" cy="2160621"/>
            <a:chOff x="456375" y="1763352"/>
            <a:chExt cx="2251283" cy="2160621"/>
          </a:xfrm>
        </p:grpSpPr>
        <p:grpSp>
          <p:nvGrpSpPr>
            <p:cNvPr id="51" name="Group 50"/>
            <p:cNvGrpSpPr/>
            <p:nvPr/>
          </p:nvGrpSpPr>
          <p:grpSpPr>
            <a:xfrm>
              <a:off x="456375" y="1763352"/>
              <a:ext cx="2251283" cy="1588075"/>
              <a:chOff x="6550035" y="361949"/>
              <a:chExt cx="2251283" cy="1588075"/>
            </a:xfrm>
          </p:grpSpPr>
          <p:grpSp>
            <p:nvGrpSpPr>
              <p:cNvPr id="53" name="Group 52"/>
              <p:cNvGrpSpPr/>
              <p:nvPr/>
            </p:nvGrpSpPr>
            <p:grpSpPr>
              <a:xfrm>
                <a:off x="6550035" y="361949"/>
                <a:ext cx="2251283" cy="1588075"/>
                <a:chOff x="3440644" y="361950"/>
                <a:chExt cx="2251283" cy="1588075"/>
              </a:xfrm>
            </p:grpSpPr>
            <p:pic>
              <p:nvPicPr>
                <p:cNvPr id="5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0644" y="361950"/>
                  <a:ext cx="2251283" cy="1588075"/>
                </a:xfrm>
                <a:prstGeom prst="roundRect">
                  <a:avLst>
                    <a:gd name="adj" fmla="val 8594"/>
                  </a:avLst>
                </a:prstGeom>
                <a:solidFill>
                  <a:srgbClr val="FFFFFF">
                    <a:shade val="85000"/>
                  </a:srgbClr>
                </a:solidFill>
                <a:ln>
                  <a:noFill/>
                </a:ln>
                <a:effectLst>
                  <a:reflection blurRad="12700" stA="38000" endPos="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sp>
              <p:nvSpPr>
                <p:cNvPr id="56" name="Rectangle 55"/>
                <p:cNvSpPr/>
                <p:nvPr/>
              </p:nvSpPr>
              <p:spPr bwMode="auto">
                <a:xfrm>
                  <a:off x="3499486" y="514350"/>
                  <a:ext cx="2063114" cy="1295400"/>
                </a:xfrm>
                <a:prstGeom prst="rect">
                  <a:avLst/>
                </a:prstGeom>
                <a:solidFill>
                  <a:schemeClr val="tx1"/>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endParaRPr>
                </a:p>
              </p:txBody>
            </p:sp>
          </p:grpSp>
          <p:pic>
            <p:nvPicPr>
              <p:cNvPr id="5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2800" y="361950"/>
                <a:ext cx="1052465" cy="1576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2" name="TextBox 51"/>
            <p:cNvSpPr txBox="1"/>
            <p:nvPr/>
          </p:nvSpPr>
          <p:spPr>
            <a:xfrm>
              <a:off x="456375" y="3554641"/>
              <a:ext cx="2251283" cy="369332"/>
            </a:xfrm>
            <a:prstGeom prst="rect">
              <a:avLst/>
            </a:prstGeom>
            <a:noFill/>
          </p:spPr>
          <p:txBody>
            <a:bodyPr wrap="square" rtlCol="0">
              <a:spAutoFit/>
            </a:bodyPr>
            <a:lstStyle/>
            <a:p>
              <a:pPr algn="ctr"/>
              <a:r>
                <a:rPr lang="en-ZA" sz="1800" dirty="0" smtClean="0"/>
                <a:t>Model</a:t>
              </a:r>
              <a:endParaRPr lang="en-ZA" sz="1800" dirty="0"/>
            </a:p>
          </p:txBody>
        </p:sp>
      </p:grpSp>
      <p:sp>
        <p:nvSpPr>
          <p:cNvPr id="3" name="&quot;No&quot; Symbol 2"/>
          <p:cNvSpPr/>
          <p:nvPr/>
        </p:nvSpPr>
        <p:spPr bwMode="auto">
          <a:xfrm>
            <a:off x="937999" y="1755802"/>
            <a:ext cx="1524000" cy="1576726"/>
          </a:xfrm>
          <a:prstGeom prst="noSmoking">
            <a:avLst/>
          </a:prstGeom>
          <a:solidFill>
            <a:srgbClr val="FF0000">
              <a:alpha val="84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endParaRPr>
          </a:p>
        </p:txBody>
      </p:sp>
      <p:sp>
        <p:nvSpPr>
          <p:cNvPr id="22" name="&quot;No&quot; Symbol 21"/>
          <p:cNvSpPr/>
          <p:nvPr/>
        </p:nvSpPr>
        <p:spPr bwMode="auto">
          <a:xfrm>
            <a:off x="3830741" y="1753139"/>
            <a:ext cx="1524000" cy="1576726"/>
          </a:xfrm>
          <a:prstGeom prst="noSmoking">
            <a:avLst/>
          </a:prstGeom>
          <a:solidFill>
            <a:srgbClr val="FF0000">
              <a:alpha val="84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endParaRPr>
          </a:p>
        </p:txBody>
      </p:sp>
      <p:sp>
        <p:nvSpPr>
          <p:cNvPr id="23" name="TextBox 22"/>
          <p:cNvSpPr txBox="1"/>
          <p:nvPr/>
        </p:nvSpPr>
        <p:spPr>
          <a:xfrm>
            <a:off x="622955" y="4076373"/>
            <a:ext cx="2251283" cy="369332"/>
          </a:xfrm>
          <a:prstGeom prst="rect">
            <a:avLst/>
          </a:prstGeom>
          <a:noFill/>
        </p:spPr>
        <p:txBody>
          <a:bodyPr wrap="square" rtlCol="0">
            <a:spAutoFit/>
          </a:bodyPr>
          <a:lstStyle/>
          <a:p>
            <a:pPr algn="ctr"/>
            <a:r>
              <a:rPr lang="en-ZA" sz="1800" dirty="0" smtClean="0"/>
              <a:t>10101010</a:t>
            </a:r>
            <a:endParaRPr lang="en-ZA" sz="1800" dirty="0"/>
          </a:p>
        </p:txBody>
      </p:sp>
      <p:sp>
        <p:nvSpPr>
          <p:cNvPr id="24" name="TextBox 23"/>
          <p:cNvSpPr txBox="1"/>
          <p:nvPr/>
        </p:nvSpPr>
        <p:spPr>
          <a:xfrm>
            <a:off x="3467100" y="4076373"/>
            <a:ext cx="2251283" cy="369332"/>
          </a:xfrm>
          <a:prstGeom prst="rect">
            <a:avLst/>
          </a:prstGeom>
          <a:noFill/>
        </p:spPr>
        <p:txBody>
          <a:bodyPr wrap="square" rtlCol="0">
            <a:spAutoFit/>
          </a:bodyPr>
          <a:lstStyle/>
          <a:p>
            <a:pPr algn="ctr"/>
            <a:r>
              <a:rPr lang="en-ZA" sz="1800" dirty="0" smtClean="0"/>
              <a:t>10101010</a:t>
            </a:r>
            <a:endParaRPr lang="en-ZA" sz="1800" dirty="0"/>
          </a:p>
        </p:txBody>
      </p:sp>
      <p:sp>
        <p:nvSpPr>
          <p:cNvPr id="25" name="TextBox 24"/>
          <p:cNvSpPr txBox="1"/>
          <p:nvPr/>
        </p:nvSpPr>
        <p:spPr>
          <a:xfrm>
            <a:off x="6324600" y="4044107"/>
            <a:ext cx="2251283" cy="369332"/>
          </a:xfrm>
          <a:prstGeom prst="rect">
            <a:avLst/>
          </a:prstGeom>
          <a:noFill/>
        </p:spPr>
        <p:txBody>
          <a:bodyPr wrap="square" rtlCol="0">
            <a:spAutoFit/>
          </a:bodyPr>
          <a:lstStyle/>
          <a:p>
            <a:pPr algn="ctr"/>
            <a:r>
              <a:rPr lang="en-ZA" sz="1800" dirty="0" err="1" smtClean="0">
                <a:solidFill>
                  <a:srgbClr val="FF0000"/>
                </a:solidFill>
              </a:rPr>
              <a:t>C</a:t>
            </a:r>
            <a:r>
              <a:rPr lang="en-ZA" sz="1800" dirty="0" err="1" smtClean="0">
                <a:solidFill>
                  <a:schemeClr val="accent1">
                    <a:lumMod val="90000"/>
                  </a:schemeClr>
                </a:solidFill>
              </a:rPr>
              <a:t>o</a:t>
            </a:r>
            <a:r>
              <a:rPr lang="en-ZA" sz="1800" dirty="0" err="1" smtClean="0">
                <a:solidFill>
                  <a:srgbClr val="92D050"/>
                </a:solidFill>
              </a:rPr>
              <a:t>l</a:t>
            </a:r>
            <a:r>
              <a:rPr lang="en-ZA" sz="1800" dirty="0" err="1" smtClean="0">
                <a:solidFill>
                  <a:srgbClr val="FFFF00"/>
                </a:solidFill>
              </a:rPr>
              <a:t>o</a:t>
            </a:r>
            <a:r>
              <a:rPr lang="en-ZA" sz="1800" dirty="0" err="1" smtClean="0">
                <a:solidFill>
                  <a:srgbClr val="FF0000"/>
                </a:solidFill>
              </a:rPr>
              <a:t>r</a:t>
            </a:r>
            <a:endParaRPr lang="en-ZA" sz="1800" dirty="0">
              <a:solidFill>
                <a:srgbClr val="FF0000"/>
              </a:solidFill>
            </a:endParaRPr>
          </a:p>
        </p:txBody>
      </p:sp>
      <p:grpSp>
        <p:nvGrpSpPr>
          <p:cNvPr id="6" name="Group 5"/>
          <p:cNvGrpSpPr/>
          <p:nvPr/>
        </p:nvGrpSpPr>
        <p:grpSpPr>
          <a:xfrm>
            <a:off x="457201" y="1047750"/>
            <a:ext cx="5439324" cy="838199"/>
            <a:chOff x="457201" y="1047750"/>
            <a:chExt cx="5439324" cy="838199"/>
          </a:xfrm>
        </p:grpSpPr>
        <p:sp>
          <p:nvSpPr>
            <p:cNvPr id="29" name="Left Bracket 28"/>
            <p:cNvSpPr/>
            <p:nvPr/>
          </p:nvSpPr>
          <p:spPr bwMode="auto">
            <a:xfrm rot="5400000">
              <a:off x="2986362" y="-1024213"/>
              <a:ext cx="381001" cy="5439324"/>
            </a:xfrm>
            <a:prstGeom prst="leftBracket">
              <a:avLst/>
            </a:prstGeom>
            <a:noFill/>
            <a:ln w="508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endParaRPr>
            </a:p>
          </p:txBody>
        </p:sp>
        <p:sp>
          <p:nvSpPr>
            <p:cNvPr id="30" name="TextBox 29"/>
            <p:cNvSpPr txBox="1"/>
            <p:nvPr/>
          </p:nvSpPr>
          <p:spPr>
            <a:xfrm>
              <a:off x="1066800" y="1047750"/>
              <a:ext cx="4191000" cy="338554"/>
            </a:xfrm>
            <a:prstGeom prst="rect">
              <a:avLst/>
            </a:prstGeom>
            <a:noFill/>
          </p:spPr>
          <p:txBody>
            <a:bodyPr wrap="square" rtlCol="0">
              <a:spAutoFit/>
            </a:bodyPr>
            <a:lstStyle/>
            <a:p>
              <a:pPr algn="ctr"/>
              <a:r>
                <a:rPr lang="en-ZA" sz="1600" b="1" dirty="0" smtClean="0"/>
                <a:t>No UI Specific References</a:t>
              </a:r>
              <a:endParaRPr lang="en-ZA" sz="1600" b="1" dirty="0"/>
            </a:p>
          </p:txBody>
        </p:sp>
      </p:grpSp>
    </p:spTree>
    <p:extLst>
      <p:ext uri="{BB962C8B-B14F-4D97-AF65-F5344CB8AC3E}">
        <p14:creationId xmlns:p14="http://schemas.microsoft.com/office/powerpoint/2010/main" val="9863932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P spid="23" grpId="0"/>
      <p:bldP spid="24" grpId="0"/>
      <p:bldP spid="2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912604"/>
            <a:ext cx="3657600" cy="2743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p:txBody>
          <a:bodyPr/>
          <a:lstStyle/>
          <a:p>
            <a:r>
              <a:rPr lang="en-ZA" dirty="0" smtClean="0"/>
              <a:t>CONVERTERS</a:t>
            </a:r>
            <a:endParaRPr lang="en-ZA" dirty="0"/>
          </a:p>
        </p:txBody>
      </p:sp>
      <p:sp>
        <p:nvSpPr>
          <p:cNvPr id="2" name="Text Placeholder 1"/>
          <p:cNvSpPr>
            <a:spLocks noGrp="1"/>
          </p:cNvSpPr>
          <p:nvPr>
            <p:ph type="body" idx="1"/>
          </p:nvPr>
        </p:nvSpPr>
        <p:spPr/>
        <p:txBody>
          <a:bodyPr/>
          <a:lstStyle/>
          <a:p>
            <a:endParaRPr lang="en-ZA"/>
          </a:p>
        </p:txBody>
      </p:sp>
      <p:grpSp>
        <p:nvGrpSpPr>
          <p:cNvPr id="8" name="Group 7"/>
          <p:cNvGrpSpPr/>
          <p:nvPr/>
        </p:nvGrpSpPr>
        <p:grpSpPr>
          <a:xfrm>
            <a:off x="4953666" y="1276350"/>
            <a:ext cx="2955227" cy="2133600"/>
            <a:chOff x="5791200" y="1173151"/>
            <a:chExt cx="2270979" cy="1639590"/>
          </a:xfrm>
        </p:grpSpPr>
        <p:sp>
          <p:nvSpPr>
            <p:cNvPr id="9" name="Rounded Rectangle 8"/>
            <p:cNvSpPr/>
            <p:nvPr/>
          </p:nvSpPr>
          <p:spPr bwMode="auto">
            <a:xfrm>
              <a:off x="5791200" y="1173151"/>
              <a:ext cx="2270979" cy="1639590"/>
            </a:xfrm>
            <a:prstGeom prst="roundRect">
              <a:avLst>
                <a:gd name="adj" fmla="val 11970"/>
              </a:avLst>
            </a:prstGeom>
            <a:solidFill>
              <a:schemeClr val="tx1"/>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4800" b="0"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8523" y="1439283"/>
              <a:ext cx="693311" cy="11073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a:xfrm>
              <a:off x="5791200" y="1639003"/>
              <a:ext cx="1370888" cy="707886"/>
            </a:xfrm>
            <a:prstGeom prst="rect">
              <a:avLst/>
            </a:prstGeom>
          </p:spPr>
          <p:txBody>
            <a:bodyPr wrap="none">
              <a:spAutoFit/>
            </a:bodyPr>
            <a:lstStyle/>
            <a:p>
              <a:r>
                <a:rPr lang="en-ZA" sz="4000" dirty="0" smtClean="0">
                  <a:solidFill>
                    <a:schemeClr val="bg1"/>
                  </a:solidFill>
                  <a:latin typeface="Bodoni Bd BT" pitchFamily="18" charset="0"/>
                </a:rPr>
                <a:t>123 =</a:t>
              </a:r>
              <a:endParaRPr lang="en-ZA" sz="4000" dirty="0">
                <a:solidFill>
                  <a:schemeClr val="bg1"/>
                </a:solidFill>
                <a:latin typeface="Bodoni Bd BT" pitchFamily="18" charset="0"/>
              </a:endParaRPr>
            </a:p>
          </p:txBody>
        </p:sp>
      </p:grpSp>
    </p:spTree>
    <p:extLst>
      <p:ext uri="{BB962C8B-B14F-4D97-AF65-F5344CB8AC3E}">
        <p14:creationId xmlns:p14="http://schemas.microsoft.com/office/powerpoint/2010/main" val="14425795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Converters</a:t>
            </a:r>
            <a:endParaRPr lang="en-ZA" dirty="0"/>
          </a:p>
        </p:txBody>
      </p:sp>
      <p:sp>
        <p:nvSpPr>
          <p:cNvPr id="3" name="Content Placeholder 2"/>
          <p:cNvSpPr>
            <a:spLocks noGrp="1"/>
          </p:cNvSpPr>
          <p:nvPr>
            <p:ph idx="1"/>
          </p:nvPr>
        </p:nvSpPr>
        <p:spPr/>
        <p:txBody>
          <a:bodyPr/>
          <a:lstStyle/>
          <a:p>
            <a:r>
              <a:rPr lang="en-ZA" dirty="0" smtClean="0"/>
              <a:t>Converts data to visual representation</a:t>
            </a:r>
          </a:p>
          <a:p>
            <a:r>
              <a:rPr lang="en-ZA" dirty="0" smtClean="0"/>
              <a:t>Implements the </a:t>
            </a:r>
            <a:r>
              <a:rPr lang="en-ZA" dirty="0" err="1" smtClean="0"/>
              <a:t>IValueConverter</a:t>
            </a:r>
            <a:r>
              <a:rPr lang="en-ZA" dirty="0" smtClean="0"/>
              <a:t> interface</a:t>
            </a:r>
          </a:p>
          <a:p>
            <a:r>
              <a:rPr lang="en-ZA" dirty="0" smtClean="0"/>
              <a:t>Easy way to create them is inherit the </a:t>
            </a:r>
            <a:r>
              <a:rPr lang="en-ZA" dirty="0" err="1" smtClean="0"/>
              <a:t>MarkupExtension</a:t>
            </a:r>
            <a:r>
              <a:rPr lang="en-ZA" dirty="0" smtClean="0"/>
              <a:t> Class</a:t>
            </a:r>
          </a:p>
          <a:p>
            <a:endParaRPr lang="en-ZA" dirty="0"/>
          </a:p>
        </p:txBody>
      </p:sp>
    </p:spTree>
    <p:extLst>
      <p:ext uri="{BB962C8B-B14F-4D97-AF65-F5344CB8AC3E}">
        <p14:creationId xmlns:p14="http://schemas.microsoft.com/office/powerpoint/2010/main" val="3818746270"/>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1"/>
          </p:nvPr>
        </p:nvSpPr>
        <p:spPr>
          <a:xfrm>
            <a:off x="412338" y="3502650"/>
            <a:ext cx="8162925" cy="1126500"/>
          </a:xfrm>
        </p:spPr>
        <p:txBody>
          <a:bodyPr/>
          <a:lstStyle/>
          <a:p>
            <a:r>
              <a:rPr lang="en-ZA" dirty="0" smtClean="0"/>
              <a:t>Join the user group at </a:t>
            </a:r>
            <a:r>
              <a:rPr lang="en-ZA" b="1" dirty="0" smtClean="0"/>
              <a:t>www.DeveloperUG.org.za</a:t>
            </a:r>
            <a:r>
              <a:rPr lang="en-ZA" dirty="0" smtClean="0"/>
              <a:t> </a:t>
            </a:r>
            <a:endParaRPr lang="en-ZA" dirty="0"/>
          </a:p>
        </p:txBody>
      </p:sp>
      <p:sp>
        <p:nvSpPr>
          <p:cNvPr id="15" name="Freeform 14"/>
          <p:cNvSpPr>
            <a:spLocks noEditPoints="1"/>
          </p:cNvSpPr>
          <p:nvPr/>
        </p:nvSpPr>
        <p:spPr bwMode="black">
          <a:xfrm>
            <a:off x="7695935" y="3753467"/>
            <a:ext cx="590650" cy="625077"/>
          </a:xfrm>
          <a:custGeom>
            <a:avLst/>
            <a:gdLst>
              <a:gd name="T0" fmla="*/ 0 w 383"/>
              <a:gd name="T1" fmla="*/ 378 h 405"/>
              <a:gd name="T2" fmla="*/ 0 w 383"/>
              <a:gd name="T3" fmla="*/ 163 h 405"/>
              <a:gd name="T4" fmla="*/ 39 w 383"/>
              <a:gd name="T5" fmla="*/ 163 h 405"/>
              <a:gd name="T6" fmla="*/ 39 w 383"/>
              <a:gd name="T7" fmla="*/ 378 h 405"/>
              <a:gd name="T8" fmla="*/ 0 w 383"/>
              <a:gd name="T9" fmla="*/ 378 h 405"/>
              <a:gd name="T10" fmla="*/ 357 w 383"/>
              <a:gd name="T11" fmla="*/ 158 h 405"/>
              <a:gd name="T12" fmla="*/ 263 w 383"/>
              <a:gd name="T13" fmla="*/ 156 h 405"/>
              <a:gd name="T14" fmla="*/ 286 w 383"/>
              <a:gd name="T15" fmla="*/ 97 h 405"/>
              <a:gd name="T16" fmla="*/ 260 w 383"/>
              <a:gd name="T17" fmla="*/ 0 h 405"/>
              <a:gd name="T18" fmla="*/ 233 w 383"/>
              <a:gd name="T19" fmla="*/ 26 h 405"/>
              <a:gd name="T20" fmla="*/ 131 w 383"/>
              <a:gd name="T21" fmla="*/ 145 h 405"/>
              <a:gd name="T22" fmla="*/ 59 w 383"/>
              <a:gd name="T23" fmla="*/ 185 h 405"/>
              <a:gd name="T24" fmla="*/ 59 w 383"/>
              <a:gd name="T25" fmla="*/ 364 h 405"/>
              <a:gd name="T26" fmla="*/ 162 w 383"/>
              <a:gd name="T27" fmla="*/ 405 h 405"/>
              <a:gd name="T28" fmla="*/ 276 w 383"/>
              <a:gd name="T29" fmla="*/ 403 h 405"/>
              <a:gd name="T30" fmla="*/ 305 w 383"/>
              <a:gd name="T31" fmla="*/ 377 h 405"/>
              <a:gd name="T32" fmla="*/ 291 w 383"/>
              <a:gd name="T33" fmla="*/ 351 h 405"/>
              <a:gd name="T34" fmla="*/ 291 w 383"/>
              <a:gd name="T35" fmla="*/ 351 h 405"/>
              <a:gd name="T36" fmla="*/ 290 w 383"/>
              <a:gd name="T37" fmla="*/ 351 h 405"/>
              <a:gd name="T38" fmla="*/ 286 w 383"/>
              <a:gd name="T39" fmla="*/ 346 h 405"/>
              <a:gd name="T40" fmla="*/ 291 w 383"/>
              <a:gd name="T41" fmla="*/ 340 h 405"/>
              <a:gd name="T42" fmla="*/ 302 w 383"/>
              <a:gd name="T43" fmla="*/ 340 h 405"/>
              <a:gd name="T44" fmla="*/ 331 w 383"/>
              <a:gd name="T45" fmla="*/ 314 h 405"/>
              <a:gd name="T46" fmla="*/ 317 w 383"/>
              <a:gd name="T47" fmla="*/ 288 h 405"/>
              <a:gd name="T48" fmla="*/ 317 w 383"/>
              <a:gd name="T49" fmla="*/ 288 h 405"/>
              <a:gd name="T50" fmla="*/ 316 w 383"/>
              <a:gd name="T51" fmla="*/ 287 h 405"/>
              <a:gd name="T52" fmla="*/ 312 w 383"/>
              <a:gd name="T53" fmla="*/ 282 h 405"/>
              <a:gd name="T54" fmla="*/ 317 w 383"/>
              <a:gd name="T55" fmla="*/ 277 h 405"/>
              <a:gd name="T56" fmla="*/ 328 w 383"/>
              <a:gd name="T57" fmla="*/ 276 h 405"/>
              <a:gd name="T58" fmla="*/ 357 w 383"/>
              <a:gd name="T59" fmla="*/ 250 h 405"/>
              <a:gd name="T60" fmla="*/ 343 w 383"/>
              <a:gd name="T61" fmla="*/ 225 h 405"/>
              <a:gd name="T62" fmla="*/ 343 w 383"/>
              <a:gd name="T63" fmla="*/ 225 h 405"/>
              <a:gd name="T64" fmla="*/ 342 w 383"/>
              <a:gd name="T65" fmla="*/ 224 h 405"/>
              <a:gd name="T66" fmla="*/ 338 w 383"/>
              <a:gd name="T67" fmla="*/ 219 h 405"/>
              <a:gd name="T68" fmla="*/ 343 w 383"/>
              <a:gd name="T69" fmla="*/ 213 h 405"/>
              <a:gd name="T70" fmla="*/ 354 w 383"/>
              <a:gd name="T71" fmla="*/ 213 h 405"/>
              <a:gd name="T72" fmla="*/ 383 w 383"/>
              <a:gd name="T73" fmla="*/ 187 h 405"/>
              <a:gd name="T74" fmla="*/ 357 w 383"/>
              <a:gd name="T75" fmla="*/ 15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 h="405">
                <a:moveTo>
                  <a:pt x="0" y="378"/>
                </a:moveTo>
                <a:cubicBezTo>
                  <a:pt x="0" y="163"/>
                  <a:pt x="0" y="163"/>
                  <a:pt x="0" y="163"/>
                </a:cubicBezTo>
                <a:cubicBezTo>
                  <a:pt x="39" y="163"/>
                  <a:pt x="39" y="163"/>
                  <a:pt x="39" y="163"/>
                </a:cubicBezTo>
                <a:cubicBezTo>
                  <a:pt x="39" y="378"/>
                  <a:pt x="39" y="378"/>
                  <a:pt x="39" y="378"/>
                </a:cubicBezTo>
                <a:cubicBezTo>
                  <a:pt x="0" y="378"/>
                  <a:pt x="0" y="378"/>
                  <a:pt x="0" y="378"/>
                </a:cubicBezTo>
                <a:close/>
                <a:moveTo>
                  <a:pt x="357" y="158"/>
                </a:moveTo>
                <a:cubicBezTo>
                  <a:pt x="357" y="158"/>
                  <a:pt x="309" y="157"/>
                  <a:pt x="263" y="156"/>
                </a:cubicBezTo>
                <a:cubicBezTo>
                  <a:pt x="271" y="137"/>
                  <a:pt x="281" y="113"/>
                  <a:pt x="286" y="97"/>
                </a:cubicBezTo>
                <a:cubicBezTo>
                  <a:pt x="295" y="65"/>
                  <a:pt x="299" y="1"/>
                  <a:pt x="260" y="0"/>
                </a:cubicBezTo>
                <a:cubicBezTo>
                  <a:pt x="245" y="0"/>
                  <a:pt x="233" y="11"/>
                  <a:pt x="233" y="26"/>
                </a:cubicBezTo>
                <a:cubicBezTo>
                  <a:pt x="233" y="83"/>
                  <a:pt x="197" y="131"/>
                  <a:pt x="131" y="145"/>
                </a:cubicBezTo>
                <a:cubicBezTo>
                  <a:pt x="100" y="152"/>
                  <a:pt x="69" y="169"/>
                  <a:pt x="59" y="185"/>
                </a:cubicBezTo>
                <a:cubicBezTo>
                  <a:pt x="59" y="223"/>
                  <a:pt x="59" y="364"/>
                  <a:pt x="59" y="364"/>
                </a:cubicBezTo>
                <a:cubicBezTo>
                  <a:pt x="59" y="364"/>
                  <a:pt x="127" y="405"/>
                  <a:pt x="162" y="405"/>
                </a:cubicBezTo>
                <a:cubicBezTo>
                  <a:pt x="163" y="405"/>
                  <a:pt x="276" y="403"/>
                  <a:pt x="276" y="403"/>
                </a:cubicBezTo>
                <a:cubicBezTo>
                  <a:pt x="291" y="404"/>
                  <a:pt x="304" y="392"/>
                  <a:pt x="305" y="377"/>
                </a:cubicBezTo>
                <a:cubicBezTo>
                  <a:pt x="305" y="366"/>
                  <a:pt x="300" y="356"/>
                  <a:pt x="291" y="351"/>
                </a:cubicBezTo>
                <a:cubicBezTo>
                  <a:pt x="291" y="351"/>
                  <a:pt x="291" y="351"/>
                  <a:pt x="291" y="351"/>
                </a:cubicBezTo>
                <a:cubicBezTo>
                  <a:pt x="290" y="351"/>
                  <a:pt x="290" y="351"/>
                  <a:pt x="290" y="351"/>
                </a:cubicBezTo>
                <a:cubicBezTo>
                  <a:pt x="287" y="350"/>
                  <a:pt x="286" y="348"/>
                  <a:pt x="286" y="346"/>
                </a:cubicBezTo>
                <a:cubicBezTo>
                  <a:pt x="286" y="342"/>
                  <a:pt x="288" y="340"/>
                  <a:pt x="291" y="340"/>
                </a:cubicBezTo>
                <a:cubicBezTo>
                  <a:pt x="302" y="340"/>
                  <a:pt x="302" y="340"/>
                  <a:pt x="302" y="340"/>
                </a:cubicBezTo>
                <a:cubicBezTo>
                  <a:pt x="317" y="340"/>
                  <a:pt x="330" y="329"/>
                  <a:pt x="331" y="314"/>
                </a:cubicBezTo>
                <a:cubicBezTo>
                  <a:pt x="331" y="303"/>
                  <a:pt x="326" y="293"/>
                  <a:pt x="317" y="288"/>
                </a:cubicBezTo>
                <a:cubicBezTo>
                  <a:pt x="317" y="288"/>
                  <a:pt x="317" y="288"/>
                  <a:pt x="317" y="288"/>
                </a:cubicBezTo>
                <a:cubicBezTo>
                  <a:pt x="316" y="288"/>
                  <a:pt x="316" y="288"/>
                  <a:pt x="316" y="287"/>
                </a:cubicBezTo>
                <a:cubicBezTo>
                  <a:pt x="313" y="287"/>
                  <a:pt x="312" y="285"/>
                  <a:pt x="312" y="282"/>
                </a:cubicBezTo>
                <a:cubicBezTo>
                  <a:pt x="312" y="279"/>
                  <a:pt x="314" y="277"/>
                  <a:pt x="317" y="277"/>
                </a:cubicBezTo>
                <a:cubicBezTo>
                  <a:pt x="328" y="276"/>
                  <a:pt x="328" y="276"/>
                  <a:pt x="328" y="276"/>
                </a:cubicBezTo>
                <a:cubicBezTo>
                  <a:pt x="343" y="277"/>
                  <a:pt x="356" y="265"/>
                  <a:pt x="357" y="250"/>
                </a:cubicBezTo>
                <a:cubicBezTo>
                  <a:pt x="357" y="239"/>
                  <a:pt x="352" y="229"/>
                  <a:pt x="343" y="225"/>
                </a:cubicBezTo>
                <a:cubicBezTo>
                  <a:pt x="343" y="225"/>
                  <a:pt x="343" y="225"/>
                  <a:pt x="343" y="225"/>
                </a:cubicBezTo>
                <a:cubicBezTo>
                  <a:pt x="342" y="224"/>
                  <a:pt x="342" y="224"/>
                  <a:pt x="342" y="224"/>
                </a:cubicBezTo>
                <a:cubicBezTo>
                  <a:pt x="339" y="223"/>
                  <a:pt x="338" y="221"/>
                  <a:pt x="338" y="219"/>
                </a:cubicBezTo>
                <a:cubicBezTo>
                  <a:pt x="338" y="216"/>
                  <a:pt x="340" y="213"/>
                  <a:pt x="343" y="213"/>
                </a:cubicBezTo>
                <a:cubicBezTo>
                  <a:pt x="354" y="213"/>
                  <a:pt x="354" y="213"/>
                  <a:pt x="354" y="213"/>
                </a:cubicBezTo>
                <a:cubicBezTo>
                  <a:pt x="369" y="214"/>
                  <a:pt x="382" y="202"/>
                  <a:pt x="383" y="187"/>
                </a:cubicBezTo>
                <a:cubicBezTo>
                  <a:pt x="383" y="172"/>
                  <a:pt x="374" y="159"/>
                  <a:pt x="357" y="158"/>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1727" tIns="30863" rIns="61727" bIns="30863" numCol="1" rtlCol="0" anchor="ctr" anchorCtr="0" compatLnSpc="1">
            <a:prstTxWarp prst="textNoShape">
              <a:avLst/>
            </a:prstTxWarp>
          </a:bodyPr>
          <a:lstStyle>
            <a:defPPr>
              <a:defRPr lang="en-US"/>
            </a:defPPr>
            <a:lvl1pPr algn="l" rtl="0" fontAlgn="base">
              <a:spcBef>
                <a:spcPct val="0"/>
              </a:spcBef>
              <a:spcAft>
                <a:spcPct val="0"/>
              </a:spcAft>
              <a:defRPr sz="700" kern="1200">
                <a:solidFill>
                  <a:schemeClr val="lt1"/>
                </a:solidFill>
                <a:latin typeface="+mn-lt"/>
                <a:ea typeface="+mn-ea"/>
                <a:cs typeface="+mn-cs"/>
                <a:sym typeface="Gill Sans" charset="0"/>
              </a:defRPr>
            </a:lvl1pPr>
            <a:lvl2pPr marL="257175" algn="l" rtl="0" fontAlgn="base">
              <a:spcBef>
                <a:spcPct val="0"/>
              </a:spcBef>
              <a:spcAft>
                <a:spcPct val="0"/>
              </a:spcAft>
              <a:defRPr sz="700" kern="1200">
                <a:solidFill>
                  <a:schemeClr val="lt1"/>
                </a:solidFill>
                <a:latin typeface="+mn-lt"/>
                <a:ea typeface="+mn-ea"/>
                <a:cs typeface="+mn-cs"/>
                <a:sym typeface="Gill Sans" charset="0"/>
              </a:defRPr>
            </a:lvl2pPr>
            <a:lvl3pPr marL="514350" algn="l" rtl="0" fontAlgn="base">
              <a:spcBef>
                <a:spcPct val="0"/>
              </a:spcBef>
              <a:spcAft>
                <a:spcPct val="0"/>
              </a:spcAft>
              <a:defRPr sz="700" kern="1200">
                <a:solidFill>
                  <a:schemeClr val="lt1"/>
                </a:solidFill>
                <a:latin typeface="+mn-lt"/>
                <a:ea typeface="+mn-ea"/>
                <a:cs typeface="+mn-cs"/>
                <a:sym typeface="Gill Sans" charset="0"/>
              </a:defRPr>
            </a:lvl3pPr>
            <a:lvl4pPr marL="771525" algn="l" rtl="0" fontAlgn="base">
              <a:spcBef>
                <a:spcPct val="0"/>
              </a:spcBef>
              <a:spcAft>
                <a:spcPct val="0"/>
              </a:spcAft>
              <a:defRPr sz="700" kern="1200">
                <a:solidFill>
                  <a:schemeClr val="lt1"/>
                </a:solidFill>
                <a:latin typeface="+mn-lt"/>
                <a:ea typeface="+mn-ea"/>
                <a:cs typeface="+mn-cs"/>
                <a:sym typeface="Gill Sans" charset="0"/>
              </a:defRPr>
            </a:lvl4pPr>
            <a:lvl5pPr marL="1028700" algn="l" rtl="0" fontAlgn="base">
              <a:spcBef>
                <a:spcPct val="0"/>
              </a:spcBef>
              <a:spcAft>
                <a:spcPct val="0"/>
              </a:spcAft>
              <a:defRPr sz="700" kern="1200">
                <a:solidFill>
                  <a:schemeClr val="lt1"/>
                </a:solidFill>
                <a:latin typeface="+mn-lt"/>
                <a:ea typeface="+mn-ea"/>
                <a:cs typeface="+mn-cs"/>
                <a:sym typeface="Gill Sans" charset="0"/>
              </a:defRPr>
            </a:lvl5pPr>
            <a:lvl6pPr marL="1285875" algn="l" defTabSz="257175" rtl="0" eaLnBrk="1" latinLnBrk="0" hangingPunct="1">
              <a:defRPr sz="700" kern="1200">
                <a:solidFill>
                  <a:schemeClr val="lt1"/>
                </a:solidFill>
                <a:latin typeface="+mn-lt"/>
                <a:ea typeface="+mn-ea"/>
                <a:cs typeface="+mn-cs"/>
                <a:sym typeface="Gill Sans" charset="0"/>
              </a:defRPr>
            </a:lvl6pPr>
            <a:lvl7pPr marL="1543050" algn="l" defTabSz="257175" rtl="0" eaLnBrk="1" latinLnBrk="0" hangingPunct="1">
              <a:defRPr sz="700" kern="1200">
                <a:solidFill>
                  <a:schemeClr val="lt1"/>
                </a:solidFill>
                <a:latin typeface="+mn-lt"/>
                <a:ea typeface="+mn-ea"/>
                <a:cs typeface="+mn-cs"/>
                <a:sym typeface="Gill Sans" charset="0"/>
              </a:defRPr>
            </a:lvl7pPr>
            <a:lvl8pPr marL="1800225" algn="l" defTabSz="257175" rtl="0" eaLnBrk="1" latinLnBrk="0" hangingPunct="1">
              <a:defRPr sz="700" kern="1200">
                <a:solidFill>
                  <a:schemeClr val="lt1"/>
                </a:solidFill>
                <a:latin typeface="+mn-lt"/>
                <a:ea typeface="+mn-ea"/>
                <a:cs typeface="+mn-cs"/>
                <a:sym typeface="Gill Sans" charset="0"/>
              </a:defRPr>
            </a:lvl8pPr>
            <a:lvl9pPr marL="2057400" algn="l" defTabSz="257175" rtl="0" eaLnBrk="1" latinLnBrk="0" hangingPunct="1">
              <a:defRPr sz="700" kern="1200">
                <a:solidFill>
                  <a:schemeClr val="lt1"/>
                </a:solidFill>
                <a:latin typeface="+mn-lt"/>
                <a:ea typeface="+mn-ea"/>
                <a:cs typeface="+mn-cs"/>
                <a:sym typeface="Gill Sans" charset="0"/>
              </a:defRPr>
            </a:lvl9pPr>
          </a:lstStyle>
          <a:p>
            <a:pPr defTabSz="555555"/>
            <a:endParaRPr lang="en-US" sz="525" spc="-92">
              <a:solidFill>
                <a:schemeClr val="tx1">
                  <a:lumMod val="50000"/>
                </a:schemeClr>
              </a:solidFill>
              <a:latin typeface="Segoe Light" pitchFamily="34" charset="0"/>
            </a:endParaRPr>
          </a:p>
        </p:txBody>
      </p:sp>
      <p:sp>
        <p:nvSpPr>
          <p:cNvPr id="2" name="Title 1"/>
          <p:cNvSpPr>
            <a:spLocks noGrp="1"/>
          </p:cNvSpPr>
          <p:nvPr>
            <p:ph type="title"/>
          </p:nvPr>
        </p:nvSpPr>
        <p:spPr/>
        <p:txBody>
          <a:bodyPr/>
          <a:lstStyle/>
          <a:p>
            <a:r>
              <a:rPr lang="en-ZA" dirty="0" smtClean="0"/>
              <a:t>Join the </a:t>
            </a:r>
            <a:r>
              <a:rPr lang="en-ZA" dirty="0" err="1" smtClean="0"/>
              <a:t>DeveloperUG</a:t>
            </a:r>
            <a:endParaRPr lang="en-ZA" dirty="0"/>
          </a:p>
        </p:txBody>
      </p:sp>
      <p:sp>
        <p:nvSpPr>
          <p:cNvPr id="3" name="Content Placeholder 2"/>
          <p:cNvSpPr>
            <a:spLocks noGrp="1"/>
          </p:cNvSpPr>
          <p:nvPr>
            <p:ph idx="1"/>
          </p:nvPr>
        </p:nvSpPr>
        <p:spPr>
          <a:xfrm>
            <a:off x="412338" y="1276349"/>
            <a:ext cx="8153400" cy="1047307"/>
          </a:xfrm>
        </p:spPr>
        <p:txBody>
          <a:bodyPr/>
          <a:lstStyle/>
          <a:p>
            <a:r>
              <a:rPr lang="en-ZA" dirty="0" smtClean="0"/>
              <a:t>Monthly user group meetings &amp; workshops</a:t>
            </a:r>
            <a:endParaRPr lang="en-ZA" dirty="0"/>
          </a:p>
        </p:txBody>
      </p:sp>
      <p:sp>
        <p:nvSpPr>
          <p:cNvPr id="4" name="Content Placeholder 3"/>
          <p:cNvSpPr>
            <a:spLocks noGrp="1"/>
          </p:cNvSpPr>
          <p:nvPr>
            <p:ph idx="10"/>
          </p:nvPr>
        </p:nvSpPr>
        <p:spPr>
          <a:xfrm>
            <a:off x="412338" y="2361098"/>
            <a:ext cx="8153400" cy="1104111"/>
          </a:xfrm>
        </p:spPr>
        <p:txBody>
          <a:bodyPr/>
          <a:lstStyle/>
          <a:p>
            <a:r>
              <a:rPr lang="en-ZA" dirty="0" smtClean="0"/>
              <a:t>Range of topics, from code to technologies</a:t>
            </a:r>
            <a:endParaRPr lang="en-ZA" dirty="0"/>
          </a:p>
        </p:txBody>
      </p:sp>
      <p:grpSp>
        <p:nvGrpSpPr>
          <p:cNvPr id="7" name="Group 6"/>
          <p:cNvGrpSpPr/>
          <p:nvPr/>
        </p:nvGrpSpPr>
        <p:grpSpPr bwMode="black">
          <a:xfrm>
            <a:off x="219439" y="244376"/>
            <a:ext cx="217783" cy="461843"/>
            <a:chOff x="8920162" y="3943878"/>
            <a:chExt cx="419101" cy="889001"/>
          </a:xfrm>
          <a:solidFill>
            <a:srgbClr val="FFFFFF"/>
          </a:solidFill>
        </p:grpSpPr>
        <p:sp>
          <p:nvSpPr>
            <p:cNvPr id="8" name="Oval 16"/>
            <p:cNvSpPr>
              <a:spLocks noChangeArrowheads="1"/>
            </p:cNvSpPr>
            <p:nvPr/>
          </p:nvSpPr>
          <p:spPr bwMode="black">
            <a:xfrm>
              <a:off x="9148762" y="3943878"/>
              <a:ext cx="149225" cy="1460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a:p>
          </p:txBody>
        </p:sp>
        <p:sp>
          <p:nvSpPr>
            <p:cNvPr id="9" name="Freeform 17"/>
            <p:cNvSpPr>
              <a:spLocks/>
            </p:cNvSpPr>
            <p:nvPr/>
          </p:nvSpPr>
          <p:spPr bwMode="black">
            <a:xfrm>
              <a:off x="9017000" y="4123266"/>
              <a:ext cx="322263" cy="709613"/>
            </a:xfrm>
            <a:custGeom>
              <a:avLst/>
              <a:gdLst>
                <a:gd name="T0" fmla="*/ 76 w 86"/>
                <a:gd name="T1" fmla="*/ 0 h 189"/>
                <a:gd name="T2" fmla="*/ 80 w 86"/>
                <a:gd name="T3" fmla="*/ 3 h 189"/>
                <a:gd name="T4" fmla="*/ 83 w 86"/>
                <a:gd name="T5" fmla="*/ 11 h 189"/>
                <a:gd name="T6" fmla="*/ 78 w 86"/>
                <a:gd name="T7" fmla="*/ 21 h 189"/>
                <a:gd name="T8" fmla="*/ 44 w 86"/>
                <a:gd name="T9" fmla="*/ 47 h 189"/>
                <a:gd name="T10" fmla="*/ 39 w 86"/>
                <a:gd name="T11" fmla="*/ 50 h 189"/>
                <a:gd name="T12" fmla="*/ 39 w 86"/>
                <a:gd name="T13" fmla="*/ 81 h 189"/>
                <a:gd name="T14" fmla="*/ 2 w 86"/>
                <a:gd name="T15" fmla="*/ 173 h 189"/>
                <a:gd name="T16" fmla="*/ 9 w 86"/>
                <a:gd name="T17" fmla="*/ 188 h 189"/>
                <a:gd name="T18" fmla="*/ 13 w 86"/>
                <a:gd name="T19" fmla="*/ 189 h 189"/>
                <a:gd name="T20" fmla="*/ 24 w 86"/>
                <a:gd name="T21" fmla="*/ 181 h 189"/>
                <a:gd name="T22" fmla="*/ 63 w 86"/>
                <a:gd name="T23" fmla="*/ 83 h 189"/>
                <a:gd name="T24" fmla="*/ 63 w 86"/>
                <a:gd name="T25" fmla="*/ 177 h 189"/>
                <a:gd name="T26" fmla="*/ 74 w 86"/>
                <a:gd name="T27" fmla="*/ 189 h 189"/>
                <a:gd name="T28" fmla="*/ 86 w 86"/>
                <a:gd name="T29" fmla="*/ 177 h 189"/>
                <a:gd name="T30" fmla="*/ 86 w 86"/>
                <a:gd name="T31" fmla="*/ 72 h 189"/>
                <a:gd name="T32" fmla="*/ 86 w 86"/>
                <a:gd name="T33" fmla="*/ 17 h 189"/>
                <a:gd name="T34" fmla="*/ 76 w 86"/>
                <a:gd name="T3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189">
                  <a:moveTo>
                    <a:pt x="76" y="0"/>
                  </a:moveTo>
                  <a:cubicBezTo>
                    <a:pt x="78" y="1"/>
                    <a:pt x="79" y="2"/>
                    <a:pt x="80" y="3"/>
                  </a:cubicBezTo>
                  <a:cubicBezTo>
                    <a:pt x="82" y="6"/>
                    <a:pt x="83" y="8"/>
                    <a:pt x="83" y="11"/>
                  </a:cubicBezTo>
                  <a:cubicBezTo>
                    <a:pt x="83" y="15"/>
                    <a:pt x="81" y="18"/>
                    <a:pt x="78" y="21"/>
                  </a:cubicBezTo>
                  <a:cubicBezTo>
                    <a:pt x="44" y="47"/>
                    <a:pt x="44" y="47"/>
                    <a:pt x="44" y="47"/>
                  </a:cubicBezTo>
                  <a:cubicBezTo>
                    <a:pt x="42" y="49"/>
                    <a:pt x="40" y="49"/>
                    <a:pt x="39" y="50"/>
                  </a:cubicBezTo>
                  <a:cubicBezTo>
                    <a:pt x="39" y="81"/>
                    <a:pt x="39" y="81"/>
                    <a:pt x="39" y="81"/>
                  </a:cubicBezTo>
                  <a:cubicBezTo>
                    <a:pt x="2" y="173"/>
                    <a:pt x="2" y="173"/>
                    <a:pt x="2" y="173"/>
                  </a:cubicBezTo>
                  <a:cubicBezTo>
                    <a:pt x="0" y="179"/>
                    <a:pt x="3" y="186"/>
                    <a:pt x="9" y="188"/>
                  </a:cubicBezTo>
                  <a:cubicBezTo>
                    <a:pt x="10" y="189"/>
                    <a:pt x="12" y="189"/>
                    <a:pt x="13" y="189"/>
                  </a:cubicBezTo>
                  <a:cubicBezTo>
                    <a:pt x="18" y="189"/>
                    <a:pt x="22" y="186"/>
                    <a:pt x="24" y="181"/>
                  </a:cubicBezTo>
                  <a:cubicBezTo>
                    <a:pt x="63" y="83"/>
                    <a:pt x="63" y="83"/>
                    <a:pt x="63" y="83"/>
                  </a:cubicBezTo>
                  <a:cubicBezTo>
                    <a:pt x="63" y="177"/>
                    <a:pt x="63" y="177"/>
                    <a:pt x="63" y="177"/>
                  </a:cubicBezTo>
                  <a:cubicBezTo>
                    <a:pt x="63" y="184"/>
                    <a:pt x="68" y="189"/>
                    <a:pt x="74" y="189"/>
                  </a:cubicBezTo>
                  <a:cubicBezTo>
                    <a:pt x="81" y="189"/>
                    <a:pt x="86" y="184"/>
                    <a:pt x="86" y="177"/>
                  </a:cubicBezTo>
                  <a:cubicBezTo>
                    <a:pt x="86" y="72"/>
                    <a:pt x="86" y="72"/>
                    <a:pt x="86" y="72"/>
                  </a:cubicBezTo>
                  <a:cubicBezTo>
                    <a:pt x="86" y="17"/>
                    <a:pt x="86" y="17"/>
                    <a:pt x="86" y="17"/>
                  </a:cubicBezTo>
                  <a:cubicBezTo>
                    <a:pt x="86" y="8"/>
                    <a:pt x="83" y="2"/>
                    <a:pt x="7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a:p>
          </p:txBody>
        </p:sp>
        <p:sp>
          <p:nvSpPr>
            <p:cNvPr id="10" name="Freeform 18"/>
            <p:cNvSpPr>
              <a:spLocks/>
            </p:cNvSpPr>
            <p:nvPr/>
          </p:nvSpPr>
          <p:spPr bwMode="black">
            <a:xfrm>
              <a:off x="9051925" y="4089928"/>
              <a:ext cx="265113" cy="206375"/>
            </a:xfrm>
            <a:custGeom>
              <a:avLst/>
              <a:gdLst>
                <a:gd name="T0" fmla="*/ 30 w 71"/>
                <a:gd name="T1" fmla="*/ 33 h 55"/>
                <a:gd name="T2" fmla="*/ 18 w 71"/>
                <a:gd name="T3" fmla="*/ 6 h 55"/>
                <a:gd name="T4" fmla="*/ 6 w 71"/>
                <a:gd name="T5" fmla="*/ 2 h 55"/>
                <a:gd name="T6" fmla="*/ 2 w 71"/>
                <a:gd name="T7" fmla="*/ 14 h 55"/>
                <a:gd name="T8" fmla="*/ 20 w 71"/>
                <a:gd name="T9" fmla="*/ 50 h 55"/>
                <a:gd name="T10" fmla="*/ 25 w 71"/>
                <a:gd name="T11" fmla="*/ 55 h 55"/>
                <a:gd name="T12" fmla="*/ 27 w 71"/>
                <a:gd name="T13" fmla="*/ 55 h 55"/>
                <a:gd name="T14" fmla="*/ 33 w 71"/>
                <a:gd name="T15" fmla="*/ 53 h 55"/>
                <a:gd name="T16" fmla="*/ 67 w 71"/>
                <a:gd name="T17" fmla="*/ 27 h 55"/>
                <a:gd name="T18" fmla="*/ 69 w 71"/>
                <a:gd name="T19" fmla="*/ 15 h 55"/>
                <a:gd name="T20" fmla="*/ 56 w 71"/>
                <a:gd name="T21" fmla="*/ 13 h 55"/>
                <a:gd name="T22" fmla="*/ 30 w 71"/>
                <a:gd name="T23"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55">
                  <a:moveTo>
                    <a:pt x="30" y="33"/>
                  </a:moveTo>
                  <a:cubicBezTo>
                    <a:pt x="18" y="6"/>
                    <a:pt x="18" y="6"/>
                    <a:pt x="18" y="6"/>
                  </a:cubicBezTo>
                  <a:cubicBezTo>
                    <a:pt x="16" y="2"/>
                    <a:pt x="10" y="0"/>
                    <a:pt x="6" y="2"/>
                  </a:cubicBezTo>
                  <a:cubicBezTo>
                    <a:pt x="2" y="4"/>
                    <a:pt x="0" y="10"/>
                    <a:pt x="2" y="14"/>
                  </a:cubicBezTo>
                  <a:cubicBezTo>
                    <a:pt x="20" y="50"/>
                    <a:pt x="20" y="50"/>
                    <a:pt x="20" y="50"/>
                  </a:cubicBezTo>
                  <a:cubicBezTo>
                    <a:pt x="21" y="53"/>
                    <a:pt x="23" y="54"/>
                    <a:pt x="25" y="55"/>
                  </a:cubicBezTo>
                  <a:cubicBezTo>
                    <a:pt x="26" y="55"/>
                    <a:pt x="27" y="55"/>
                    <a:pt x="27" y="55"/>
                  </a:cubicBezTo>
                  <a:cubicBezTo>
                    <a:pt x="29" y="55"/>
                    <a:pt x="31" y="55"/>
                    <a:pt x="33" y="53"/>
                  </a:cubicBezTo>
                  <a:cubicBezTo>
                    <a:pt x="67" y="27"/>
                    <a:pt x="67" y="27"/>
                    <a:pt x="67" y="27"/>
                  </a:cubicBezTo>
                  <a:cubicBezTo>
                    <a:pt x="71" y="24"/>
                    <a:pt x="71" y="18"/>
                    <a:pt x="69" y="15"/>
                  </a:cubicBezTo>
                  <a:cubicBezTo>
                    <a:pt x="66" y="11"/>
                    <a:pt x="60" y="10"/>
                    <a:pt x="56" y="13"/>
                  </a:cubicBezTo>
                  <a:lnTo>
                    <a:pt x="3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a:p>
          </p:txBody>
        </p:sp>
        <p:sp>
          <p:nvSpPr>
            <p:cNvPr id="11" name="Freeform 19"/>
            <p:cNvSpPr>
              <a:spLocks/>
            </p:cNvSpPr>
            <p:nvPr/>
          </p:nvSpPr>
          <p:spPr bwMode="black">
            <a:xfrm>
              <a:off x="8953500" y="3958166"/>
              <a:ext cx="90488" cy="165100"/>
            </a:xfrm>
            <a:custGeom>
              <a:avLst/>
              <a:gdLst>
                <a:gd name="T0" fmla="*/ 24 w 24"/>
                <a:gd name="T1" fmla="*/ 27 h 44"/>
                <a:gd name="T2" fmla="*/ 24 w 24"/>
                <a:gd name="T3" fmla="*/ 17 h 44"/>
                <a:gd name="T4" fmla="*/ 24 w 24"/>
                <a:gd name="T5" fmla="*/ 16 h 44"/>
                <a:gd name="T6" fmla="*/ 0 w 24"/>
                <a:gd name="T7" fmla="*/ 0 h 44"/>
                <a:gd name="T8" fmla="*/ 0 w 24"/>
                <a:gd name="T9" fmla="*/ 44 h 44"/>
                <a:gd name="T10" fmla="*/ 24 w 24"/>
                <a:gd name="T11" fmla="*/ 28 h 44"/>
                <a:gd name="T12" fmla="*/ 24 w 24"/>
                <a:gd name="T13" fmla="*/ 27 h 44"/>
              </a:gdLst>
              <a:ahLst/>
              <a:cxnLst>
                <a:cxn ang="0">
                  <a:pos x="T0" y="T1"/>
                </a:cxn>
                <a:cxn ang="0">
                  <a:pos x="T2" y="T3"/>
                </a:cxn>
                <a:cxn ang="0">
                  <a:pos x="T4" y="T5"/>
                </a:cxn>
                <a:cxn ang="0">
                  <a:pos x="T6" y="T7"/>
                </a:cxn>
                <a:cxn ang="0">
                  <a:pos x="T8" y="T9"/>
                </a:cxn>
                <a:cxn ang="0">
                  <a:pos x="T10" y="T11"/>
                </a:cxn>
                <a:cxn ang="0">
                  <a:pos x="T12" y="T13"/>
                </a:cxn>
              </a:cxnLst>
              <a:rect l="0" t="0" r="r" b="b"/>
              <a:pathLst>
                <a:path w="24" h="44">
                  <a:moveTo>
                    <a:pt x="24" y="27"/>
                  </a:moveTo>
                  <a:cubicBezTo>
                    <a:pt x="24" y="17"/>
                    <a:pt x="24" y="17"/>
                    <a:pt x="24" y="17"/>
                  </a:cubicBezTo>
                  <a:cubicBezTo>
                    <a:pt x="24" y="16"/>
                    <a:pt x="24" y="16"/>
                    <a:pt x="24" y="16"/>
                  </a:cubicBezTo>
                  <a:cubicBezTo>
                    <a:pt x="0" y="0"/>
                    <a:pt x="0" y="0"/>
                    <a:pt x="0" y="0"/>
                  </a:cubicBezTo>
                  <a:cubicBezTo>
                    <a:pt x="0" y="44"/>
                    <a:pt x="0" y="44"/>
                    <a:pt x="0" y="44"/>
                  </a:cubicBezTo>
                  <a:cubicBezTo>
                    <a:pt x="24" y="28"/>
                    <a:pt x="24" y="28"/>
                    <a:pt x="24" y="28"/>
                  </a:cubicBezTo>
                  <a:cubicBezTo>
                    <a:pt x="24" y="27"/>
                    <a:pt x="24" y="27"/>
                    <a:pt x="24"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a:p>
          </p:txBody>
        </p:sp>
        <p:sp>
          <p:nvSpPr>
            <p:cNvPr id="12" name="Freeform 20"/>
            <p:cNvSpPr>
              <a:spLocks/>
            </p:cNvSpPr>
            <p:nvPr/>
          </p:nvSpPr>
          <p:spPr bwMode="black">
            <a:xfrm>
              <a:off x="9055100" y="4010553"/>
              <a:ext cx="68263" cy="60325"/>
            </a:xfrm>
            <a:custGeom>
              <a:avLst/>
              <a:gdLst>
                <a:gd name="T0" fmla="*/ 3 w 18"/>
                <a:gd name="T1" fmla="*/ 16 h 16"/>
                <a:gd name="T2" fmla="*/ 15 w 18"/>
                <a:gd name="T3" fmla="*/ 16 h 16"/>
                <a:gd name="T4" fmla="*/ 18 w 18"/>
                <a:gd name="T5" fmla="*/ 13 h 16"/>
                <a:gd name="T6" fmla="*/ 18 w 18"/>
                <a:gd name="T7" fmla="*/ 3 h 16"/>
                <a:gd name="T8" fmla="*/ 15 w 18"/>
                <a:gd name="T9" fmla="*/ 0 h 16"/>
                <a:gd name="T10" fmla="*/ 3 w 18"/>
                <a:gd name="T11" fmla="*/ 0 h 16"/>
                <a:gd name="T12" fmla="*/ 0 w 18"/>
                <a:gd name="T13" fmla="*/ 3 h 16"/>
                <a:gd name="T14" fmla="*/ 0 w 18"/>
                <a:gd name="T15" fmla="*/ 13 h 16"/>
                <a:gd name="T16" fmla="*/ 3 w 1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6">
                  <a:moveTo>
                    <a:pt x="3" y="16"/>
                  </a:moveTo>
                  <a:cubicBezTo>
                    <a:pt x="15" y="16"/>
                    <a:pt x="15" y="16"/>
                    <a:pt x="15" y="16"/>
                  </a:cubicBezTo>
                  <a:cubicBezTo>
                    <a:pt x="17" y="16"/>
                    <a:pt x="18" y="15"/>
                    <a:pt x="18" y="13"/>
                  </a:cubicBezTo>
                  <a:cubicBezTo>
                    <a:pt x="18" y="3"/>
                    <a:pt x="18" y="3"/>
                    <a:pt x="18" y="3"/>
                  </a:cubicBezTo>
                  <a:cubicBezTo>
                    <a:pt x="18" y="1"/>
                    <a:pt x="17" y="0"/>
                    <a:pt x="15" y="0"/>
                  </a:cubicBezTo>
                  <a:cubicBezTo>
                    <a:pt x="3" y="0"/>
                    <a:pt x="3" y="0"/>
                    <a:pt x="3" y="0"/>
                  </a:cubicBezTo>
                  <a:cubicBezTo>
                    <a:pt x="1" y="0"/>
                    <a:pt x="0" y="1"/>
                    <a:pt x="0" y="3"/>
                  </a:cubicBezTo>
                  <a:cubicBezTo>
                    <a:pt x="0" y="13"/>
                    <a:pt x="0" y="13"/>
                    <a:pt x="0" y="13"/>
                  </a:cubicBezTo>
                  <a:cubicBezTo>
                    <a:pt x="0" y="15"/>
                    <a:pt x="1" y="16"/>
                    <a:pt x="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a:p>
          </p:txBody>
        </p:sp>
        <p:sp>
          <p:nvSpPr>
            <p:cNvPr id="13" name="Freeform 21"/>
            <p:cNvSpPr>
              <a:spLocks/>
            </p:cNvSpPr>
            <p:nvPr/>
          </p:nvSpPr>
          <p:spPr bwMode="black">
            <a:xfrm>
              <a:off x="8920162" y="3943878"/>
              <a:ext cx="19050" cy="195263"/>
            </a:xfrm>
            <a:custGeom>
              <a:avLst/>
              <a:gdLst>
                <a:gd name="T0" fmla="*/ 3 w 5"/>
                <a:gd name="T1" fmla="*/ 0 h 52"/>
                <a:gd name="T2" fmla="*/ 2 w 5"/>
                <a:gd name="T3" fmla="*/ 0 h 52"/>
                <a:gd name="T4" fmla="*/ 0 w 5"/>
                <a:gd name="T5" fmla="*/ 2 h 52"/>
                <a:gd name="T6" fmla="*/ 0 w 5"/>
                <a:gd name="T7" fmla="*/ 50 h 52"/>
                <a:gd name="T8" fmla="*/ 2 w 5"/>
                <a:gd name="T9" fmla="*/ 52 h 52"/>
                <a:gd name="T10" fmla="*/ 3 w 5"/>
                <a:gd name="T11" fmla="*/ 52 h 52"/>
                <a:gd name="T12" fmla="*/ 5 w 5"/>
                <a:gd name="T13" fmla="*/ 50 h 52"/>
                <a:gd name="T14" fmla="*/ 5 w 5"/>
                <a:gd name="T15" fmla="*/ 2 h 52"/>
                <a:gd name="T16" fmla="*/ 3 w 5"/>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2">
                  <a:moveTo>
                    <a:pt x="3" y="0"/>
                  </a:moveTo>
                  <a:cubicBezTo>
                    <a:pt x="2" y="0"/>
                    <a:pt x="2" y="0"/>
                    <a:pt x="2" y="0"/>
                  </a:cubicBezTo>
                  <a:cubicBezTo>
                    <a:pt x="1" y="0"/>
                    <a:pt x="0" y="1"/>
                    <a:pt x="0" y="2"/>
                  </a:cubicBezTo>
                  <a:cubicBezTo>
                    <a:pt x="0" y="50"/>
                    <a:pt x="0" y="50"/>
                    <a:pt x="0" y="50"/>
                  </a:cubicBezTo>
                  <a:cubicBezTo>
                    <a:pt x="0" y="51"/>
                    <a:pt x="1" y="52"/>
                    <a:pt x="2" y="52"/>
                  </a:cubicBezTo>
                  <a:cubicBezTo>
                    <a:pt x="3" y="52"/>
                    <a:pt x="3" y="52"/>
                    <a:pt x="3" y="52"/>
                  </a:cubicBezTo>
                  <a:cubicBezTo>
                    <a:pt x="4" y="52"/>
                    <a:pt x="5" y="51"/>
                    <a:pt x="5" y="50"/>
                  </a:cubicBezTo>
                  <a:cubicBezTo>
                    <a:pt x="5" y="2"/>
                    <a:pt x="5" y="2"/>
                    <a:pt x="5" y="2"/>
                  </a:cubicBezTo>
                  <a:cubicBezTo>
                    <a:pt x="5" y="1"/>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a:p>
          </p:txBody>
        </p:sp>
      </p:grpSp>
    </p:spTree>
    <p:extLst>
      <p:ext uri="{BB962C8B-B14F-4D97-AF65-F5344CB8AC3E}">
        <p14:creationId xmlns:p14="http://schemas.microsoft.com/office/powerpoint/2010/main" val="1681618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p:cNvSpPr/>
          <p:nvPr/>
        </p:nvSpPr>
        <p:spPr bwMode="auto">
          <a:xfrm>
            <a:off x="2057400" y="1159717"/>
            <a:ext cx="2270979" cy="1639590"/>
          </a:xfrm>
          <a:prstGeom prst="roundRect">
            <a:avLst>
              <a:gd name="adj" fmla="val 11970"/>
            </a:avLst>
          </a:prstGeom>
          <a:solidFill>
            <a:schemeClr val="tx1">
              <a:alpha val="8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endParaRPr>
          </a:p>
        </p:txBody>
      </p:sp>
      <p:sp>
        <p:nvSpPr>
          <p:cNvPr id="37" name="Rounded Rectangle 36"/>
          <p:cNvSpPr/>
          <p:nvPr/>
        </p:nvSpPr>
        <p:spPr bwMode="auto">
          <a:xfrm>
            <a:off x="4620040" y="1160545"/>
            <a:ext cx="2270979" cy="1639590"/>
          </a:xfrm>
          <a:prstGeom prst="roundRect">
            <a:avLst>
              <a:gd name="adj" fmla="val 11970"/>
            </a:avLst>
          </a:prstGeom>
          <a:solidFill>
            <a:schemeClr val="tx1">
              <a:alpha val="8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endParaRPr>
          </a:p>
        </p:txBody>
      </p:sp>
      <p:sp>
        <p:nvSpPr>
          <p:cNvPr id="38" name="Rounded Rectangle 37"/>
          <p:cNvSpPr/>
          <p:nvPr/>
        </p:nvSpPr>
        <p:spPr bwMode="auto">
          <a:xfrm>
            <a:off x="4636936" y="3199804"/>
            <a:ext cx="2270979" cy="1639590"/>
          </a:xfrm>
          <a:prstGeom prst="roundRect">
            <a:avLst>
              <a:gd name="adj" fmla="val 11970"/>
            </a:avLst>
          </a:prstGeom>
          <a:solidFill>
            <a:schemeClr val="tx1">
              <a:alpha val="8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endParaRPr>
          </a:p>
        </p:txBody>
      </p:sp>
      <p:sp>
        <p:nvSpPr>
          <p:cNvPr id="39" name="Rounded Rectangle 38"/>
          <p:cNvSpPr/>
          <p:nvPr/>
        </p:nvSpPr>
        <p:spPr bwMode="auto">
          <a:xfrm>
            <a:off x="2057397" y="3199804"/>
            <a:ext cx="2270979" cy="1639590"/>
          </a:xfrm>
          <a:prstGeom prst="roundRect">
            <a:avLst>
              <a:gd name="adj" fmla="val 11970"/>
            </a:avLst>
          </a:prstGeom>
          <a:solidFill>
            <a:schemeClr val="tx1">
              <a:alpha val="8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endParaRPr>
          </a:p>
        </p:txBody>
      </p:sp>
      <p:grpSp>
        <p:nvGrpSpPr>
          <p:cNvPr id="8" name="Group 7"/>
          <p:cNvGrpSpPr/>
          <p:nvPr/>
        </p:nvGrpSpPr>
        <p:grpSpPr>
          <a:xfrm>
            <a:off x="2057397" y="3199804"/>
            <a:ext cx="2270979" cy="1639590"/>
            <a:chOff x="5791200" y="1173151"/>
            <a:chExt cx="2270979" cy="1639590"/>
          </a:xfrm>
        </p:grpSpPr>
        <p:sp>
          <p:nvSpPr>
            <p:cNvPr id="21" name="Rounded Rectangle 20"/>
            <p:cNvSpPr/>
            <p:nvPr/>
          </p:nvSpPr>
          <p:spPr bwMode="auto">
            <a:xfrm>
              <a:off x="5791200" y="1173151"/>
              <a:ext cx="2270979" cy="1639590"/>
            </a:xfrm>
            <a:prstGeom prst="roundRect">
              <a:avLst>
                <a:gd name="adj" fmla="val 11970"/>
              </a:avLst>
            </a:prstGeom>
            <a:solidFill>
              <a:schemeClr val="tx1"/>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4800" b="0"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3344" y="1439283"/>
              <a:ext cx="693311" cy="11073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5791200" y="1639003"/>
              <a:ext cx="1370888" cy="707886"/>
            </a:xfrm>
            <a:prstGeom prst="rect">
              <a:avLst/>
            </a:prstGeom>
          </p:spPr>
          <p:txBody>
            <a:bodyPr wrap="none">
              <a:spAutoFit/>
            </a:bodyPr>
            <a:lstStyle/>
            <a:p>
              <a:r>
                <a:rPr lang="en-ZA" sz="4000" dirty="0" smtClean="0">
                  <a:solidFill>
                    <a:schemeClr val="bg1"/>
                  </a:solidFill>
                  <a:latin typeface="Bodoni Bd BT" pitchFamily="18" charset="0"/>
                </a:rPr>
                <a:t>123 =</a:t>
              </a:r>
              <a:endParaRPr lang="en-ZA" sz="4000" dirty="0">
                <a:solidFill>
                  <a:schemeClr val="bg1"/>
                </a:solidFill>
                <a:latin typeface="Bodoni Bd BT" pitchFamily="18" charset="0"/>
              </a:endParaRPr>
            </a:p>
          </p:txBody>
        </p:sp>
      </p:grpSp>
      <p:sp>
        <p:nvSpPr>
          <p:cNvPr id="3" name="Title 2"/>
          <p:cNvSpPr>
            <a:spLocks noGrp="1"/>
          </p:cNvSpPr>
          <p:nvPr>
            <p:ph type="title"/>
          </p:nvPr>
        </p:nvSpPr>
        <p:spPr/>
        <p:txBody>
          <a:bodyPr/>
          <a:lstStyle/>
          <a:p>
            <a:r>
              <a:rPr lang="en-ZA" dirty="0" smtClean="0"/>
              <a:t>Things to understand…</a:t>
            </a:r>
            <a:endParaRPr lang="en-ZA" dirty="0"/>
          </a:p>
        </p:txBody>
      </p:sp>
      <p:grpSp>
        <p:nvGrpSpPr>
          <p:cNvPr id="9" name="Group 8"/>
          <p:cNvGrpSpPr/>
          <p:nvPr/>
        </p:nvGrpSpPr>
        <p:grpSpPr>
          <a:xfrm>
            <a:off x="2057400" y="1160545"/>
            <a:ext cx="2270980" cy="1639590"/>
            <a:chOff x="5867399" y="2927184"/>
            <a:chExt cx="2270980" cy="1639590"/>
          </a:xfrm>
        </p:grpSpPr>
        <p:sp>
          <p:nvSpPr>
            <p:cNvPr id="23" name="Rounded Rectangle 22"/>
            <p:cNvSpPr/>
            <p:nvPr/>
          </p:nvSpPr>
          <p:spPr bwMode="auto">
            <a:xfrm>
              <a:off x="5867400" y="2927184"/>
              <a:ext cx="2270979" cy="1639590"/>
            </a:xfrm>
            <a:prstGeom prst="roundRect">
              <a:avLst>
                <a:gd name="adj" fmla="val 11970"/>
              </a:avLst>
            </a:prstGeom>
            <a:solidFill>
              <a:schemeClr val="tx1"/>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endParaRPr>
            </a:p>
          </p:txBody>
        </p:sp>
        <p:pic>
          <p:nvPicPr>
            <p:cNvPr id="7171" name="Picture 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67399" y="2927184"/>
              <a:ext cx="2270979" cy="1639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 name="Group 9"/>
          <p:cNvGrpSpPr/>
          <p:nvPr/>
        </p:nvGrpSpPr>
        <p:grpSpPr>
          <a:xfrm>
            <a:off x="4655501" y="3190290"/>
            <a:ext cx="2270979" cy="1639590"/>
            <a:chOff x="3276600" y="2975625"/>
            <a:chExt cx="2270979" cy="1639590"/>
          </a:xfrm>
        </p:grpSpPr>
        <p:sp>
          <p:nvSpPr>
            <p:cNvPr id="25" name="Rounded Rectangle 24"/>
            <p:cNvSpPr/>
            <p:nvPr/>
          </p:nvSpPr>
          <p:spPr bwMode="auto">
            <a:xfrm>
              <a:off x="3276600" y="2975625"/>
              <a:ext cx="2270979" cy="1639590"/>
            </a:xfrm>
            <a:prstGeom prst="roundRect">
              <a:avLst>
                <a:gd name="adj" fmla="val 11970"/>
              </a:avLst>
            </a:prstGeom>
            <a:solidFill>
              <a:schemeClr val="tx1"/>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endParaRPr>
            </a:p>
          </p:txBody>
        </p:sp>
        <p:pic>
          <p:nvPicPr>
            <p:cNvPr id="7172"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t="8552" b="10200"/>
            <a:stretch/>
          </p:blipFill>
          <p:spPr bwMode="auto">
            <a:xfrm>
              <a:off x="3602464" y="3016794"/>
              <a:ext cx="1847938" cy="1549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2" name="Group 21"/>
          <p:cNvGrpSpPr/>
          <p:nvPr/>
        </p:nvGrpSpPr>
        <p:grpSpPr>
          <a:xfrm>
            <a:off x="4636936" y="1160545"/>
            <a:ext cx="2270979" cy="1679573"/>
            <a:chOff x="575691" y="3015136"/>
            <a:chExt cx="2270979" cy="1679573"/>
          </a:xfrm>
        </p:grpSpPr>
        <p:sp>
          <p:nvSpPr>
            <p:cNvPr id="26" name="Rounded Rectangle 25"/>
            <p:cNvSpPr/>
            <p:nvPr/>
          </p:nvSpPr>
          <p:spPr bwMode="auto">
            <a:xfrm>
              <a:off x="575691" y="3035128"/>
              <a:ext cx="2270979" cy="1639590"/>
            </a:xfrm>
            <a:prstGeom prst="roundRect">
              <a:avLst>
                <a:gd name="adj" fmla="val 11970"/>
              </a:avLst>
            </a:prstGeom>
            <a:solidFill>
              <a:schemeClr val="tx1"/>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endParaRPr>
            </a:p>
          </p:txBody>
        </p:sp>
        <p:pic>
          <p:nvPicPr>
            <p:cNvPr id="7173" name="Picture 5"/>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4256" y="3015136"/>
              <a:ext cx="2144933" cy="1679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4" name="TextBox 23"/>
          <p:cNvSpPr txBox="1"/>
          <p:nvPr/>
        </p:nvSpPr>
        <p:spPr>
          <a:xfrm>
            <a:off x="694412" y="1846443"/>
            <a:ext cx="1210588" cy="307777"/>
          </a:xfrm>
          <a:prstGeom prst="rect">
            <a:avLst/>
          </a:prstGeom>
          <a:noFill/>
        </p:spPr>
        <p:txBody>
          <a:bodyPr wrap="none" rtlCol="0">
            <a:spAutoFit/>
          </a:bodyPr>
          <a:lstStyle/>
          <a:p>
            <a:pPr algn="r"/>
            <a:r>
              <a:rPr lang="en-ZA" sz="1400" dirty="0" smtClean="0"/>
              <a:t>Data Binding</a:t>
            </a:r>
            <a:endParaRPr lang="en-ZA" sz="1400" dirty="0"/>
          </a:p>
        </p:txBody>
      </p:sp>
      <p:sp>
        <p:nvSpPr>
          <p:cNvPr id="34" name="TextBox 33"/>
          <p:cNvSpPr txBox="1"/>
          <p:nvPr/>
        </p:nvSpPr>
        <p:spPr>
          <a:xfrm>
            <a:off x="7010400" y="1846442"/>
            <a:ext cx="1099981" cy="307777"/>
          </a:xfrm>
          <a:prstGeom prst="rect">
            <a:avLst/>
          </a:prstGeom>
          <a:noFill/>
        </p:spPr>
        <p:txBody>
          <a:bodyPr wrap="none" rtlCol="0">
            <a:spAutoFit/>
          </a:bodyPr>
          <a:lstStyle/>
          <a:p>
            <a:r>
              <a:rPr lang="en-ZA" sz="1400" dirty="0" smtClean="0"/>
              <a:t>Commands</a:t>
            </a:r>
            <a:endParaRPr lang="en-ZA" sz="1400" dirty="0"/>
          </a:p>
        </p:txBody>
      </p:sp>
      <p:sp>
        <p:nvSpPr>
          <p:cNvPr id="35" name="TextBox 34"/>
          <p:cNvSpPr txBox="1"/>
          <p:nvPr/>
        </p:nvSpPr>
        <p:spPr>
          <a:xfrm>
            <a:off x="845094" y="3865710"/>
            <a:ext cx="1059906" cy="307777"/>
          </a:xfrm>
          <a:prstGeom prst="rect">
            <a:avLst/>
          </a:prstGeom>
          <a:noFill/>
        </p:spPr>
        <p:txBody>
          <a:bodyPr wrap="none" rtlCol="0">
            <a:spAutoFit/>
          </a:bodyPr>
          <a:lstStyle/>
          <a:p>
            <a:pPr algn="r"/>
            <a:r>
              <a:rPr lang="en-ZA" sz="1400" dirty="0"/>
              <a:t>Converters</a:t>
            </a:r>
          </a:p>
        </p:txBody>
      </p:sp>
      <p:sp>
        <p:nvSpPr>
          <p:cNvPr id="36" name="TextBox 35"/>
          <p:cNvSpPr txBox="1"/>
          <p:nvPr/>
        </p:nvSpPr>
        <p:spPr>
          <a:xfrm>
            <a:off x="7010400" y="3865710"/>
            <a:ext cx="1080745" cy="307777"/>
          </a:xfrm>
          <a:prstGeom prst="rect">
            <a:avLst/>
          </a:prstGeom>
          <a:noFill/>
        </p:spPr>
        <p:txBody>
          <a:bodyPr wrap="none" rtlCol="0">
            <a:spAutoFit/>
          </a:bodyPr>
          <a:lstStyle/>
          <a:p>
            <a:r>
              <a:rPr lang="en-ZA" sz="1400" dirty="0"/>
              <a:t>Behaviours</a:t>
            </a:r>
          </a:p>
        </p:txBody>
      </p:sp>
    </p:spTree>
    <p:extLst>
      <p:ext uri="{BB962C8B-B14F-4D97-AF65-F5344CB8AC3E}">
        <p14:creationId xmlns:p14="http://schemas.microsoft.com/office/powerpoint/2010/main" val="17137214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912604"/>
            <a:ext cx="3657600" cy="2743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p:txBody>
          <a:bodyPr/>
          <a:lstStyle/>
          <a:p>
            <a:r>
              <a:rPr lang="en-ZA" dirty="0" smtClean="0"/>
              <a:t>ATTACHED BEHAVIOURS</a:t>
            </a:r>
            <a:endParaRPr lang="en-ZA" dirty="0"/>
          </a:p>
        </p:txBody>
      </p:sp>
      <p:sp>
        <p:nvSpPr>
          <p:cNvPr id="2" name="Text Placeholder 1"/>
          <p:cNvSpPr>
            <a:spLocks noGrp="1"/>
          </p:cNvSpPr>
          <p:nvPr>
            <p:ph type="body" idx="1"/>
          </p:nvPr>
        </p:nvSpPr>
        <p:spPr/>
        <p:txBody>
          <a:bodyPr/>
          <a:lstStyle/>
          <a:p>
            <a:endParaRPr lang="en-ZA"/>
          </a:p>
        </p:txBody>
      </p:sp>
      <p:grpSp>
        <p:nvGrpSpPr>
          <p:cNvPr id="8" name="Group 7"/>
          <p:cNvGrpSpPr/>
          <p:nvPr/>
        </p:nvGrpSpPr>
        <p:grpSpPr>
          <a:xfrm>
            <a:off x="4769844" y="1200150"/>
            <a:ext cx="3231156" cy="2332814"/>
            <a:chOff x="3276600" y="2975625"/>
            <a:chExt cx="2270979" cy="1639590"/>
          </a:xfrm>
        </p:grpSpPr>
        <p:sp>
          <p:nvSpPr>
            <p:cNvPr id="9" name="Rounded Rectangle 8"/>
            <p:cNvSpPr/>
            <p:nvPr/>
          </p:nvSpPr>
          <p:spPr bwMode="auto">
            <a:xfrm>
              <a:off x="3276600" y="2975625"/>
              <a:ext cx="2270979" cy="1639590"/>
            </a:xfrm>
            <a:prstGeom prst="roundRect">
              <a:avLst>
                <a:gd name="adj" fmla="val 11970"/>
              </a:avLst>
            </a:prstGeom>
            <a:solidFill>
              <a:schemeClr val="tx1"/>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endParaRPr>
            </a:p>
          </p:txBody>
        </p:sp>
        <p:pic>
          <p:nvPicPr>
            <p:cNvPr id="10"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t="8552" b="10200"/>
            <a:stretch/>
          </p:blipFill>
          <p:spPr bwMode="auto">
            <a:xfrm>
              <a:off x="3602464" y="3016794"/>
              <a:ext cx="1847938" cy="1549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114426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Behaviours</a:t>
            </a:r>
            <a:endParaRPr lang="en-ZA" dirty="0"/>
          </a:p>
        </p:txBody>
      </p:sp>
      <p:sp>
        <p:nvSpPr>
          <p:cNvPr id="3" name="Content Placeholder 2"/>
          <p:cNvSpPr>
            <a:spLocks noGrp="1"/>
          </p:cNvSpPr>
          <p:nvPr>
            <p:ph idx="1"/>
          </p:nvPr>
        </p:nvSpPr>
        <p:spPr/>
        <p:txBody>
          <a:bodyPr/>
          <a:lstStyle/>
          <a:p>
            <a:r>
              <a:rPr lang="en-ZA" dirty="0" smtClean="0"/>
              <a:t>Helps us keep View and ViewModel clean</a:t>
            </a:r>
          </a:p>
          <a:p>
            <a:r>
              <a:rPr lang="en-ZA" dirty="0" smtClean="0"/>
              <a:t>Use code snippet to get started</a:t>
            </a:r>
          </a:p>
          <a:p>
            <a:r>
              <a:rPr lang="en-ZA" dirty="0" smtClean="0"/>
              <a:t>Strategy to avoid code behind</a:t>
            </a:r>
            <a:endParaRPr lang="en-ZA" dirty="0"/>
          </a:p>
        </p:txBody>
      </p:sp>
    </p:spTree>
    <p:extLst>
      <p:ext uri="{BB962C8B-B14F-4D97-AF65-F5344CB8AC3E}">
        <p14:creationId xmlns:p14="http://schemas.microsoft.com/office/powerpoint/2010/main" val="2727689587"/>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p:cNvSpPr/>
          <p:nvPr/>
        </p:nvSpPr>
        <p:spPr bwMode="auto">
          <a:xfrm>
            <a:off x="2057400" y="1159717"/>
            <a:ext cx="2270979" cy="1639590"/>
          </a:xfrm>
          <a:prstGeom prst="roundRect">
            <a:avLst>
              <a:gd name="adj" fmla="val 11970"/>
            </a:avLst>
          </a:prstGeom>
          <a:solidFill>
            <a:schemeClr val="tx1">
              <a:alpha val="8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endParaRPr>
          </a:p>
        </p:txBody>
      </p:sp>
      <p:sp>
        <p:nvSpPr>
          <p:cNvPr id="37" name="Rounded Rectangle 36"/>
          <p:cNvSpPr/>
          <p:nvPr/>
        </p:nvSpPr>
        <p:spPr bwMode="auto">
          <a:xfrm>
            <a:off x="4620040" y="1160545"/>
            <a:ext cx="2270979" cy="1639590"/>
          </a:xfrm>
          <a:prstGeom prst="roundRect">
            <a:avLst>
              <a:gd name="adj" fmla="val 11970"/>
            </a:avLst>
          </a:prstGeom>
          <a:solidFill>
            <a:schemeClr val="tx1">
              <a:alpha val="8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endParaRPr>
          </a:p>
        </p:txBody>
      </p:sp>
      <p:sp>
        <p:nvSpPr>
          <p:cNvPr id="38" name="Rounded Rectangle 37"/>
          <p:cNvSpPr/>
          <p:nvPr/>
        </p:nvSpPr>
        <p:spPr bwMode="auto">
          <a:xfrm>
            <a:off x="4636936" y="3199804"/>
            <a:ext cx="2270979" cy="1639590"/>
          </a:xfrm>
          <a:prstGeom prst="roundRect">
            <a:avLst>
              <a:gd name="adj" fmla="val 11970"/>
            </a:avLst>
          </a:prstGeom>
          <a:solidFill>
            <a:schemeClr val="tx1">
              <a:alpha val="8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endParaRPr>
          </a:p>
        </p:txBody>
      </p:sp>
      <p:sp>
        <p:nvSpPr>
          <p:cNvPr id="39" name="Rounded Rectangle 38"/>
          <p:cNvSpPr/>
          <p:nvPr/>
        </p:nvSpPr>
        <p:spPr bwMode="auto">
          <a:xfrm>
            <a:off x="2057397" y="3199804"/>
            <a:ext cx="2270979" cy="1639590"/>
          </a:xfrm>
          <a:prstGeom prst="roundRect">
            <a:avLst>
              <a:gd name="adj" fmla="val 11970"/>
            </a:avLst>
          </a:prstGeom>
          <a:solidFill>
            <a:schemeClr val="tx1">
              <a:alpha val="8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endParaRPr>
          </a:p>
        </p:txBody>
      </p:sp>
      <p:grpSp>
        <p:nvGrpSpPr>
          <p:cNvPr id="8" name="Group 7"/>
          <p:cNvGrpSpPr/>
          <p:nvPr/>
        </p:nvGrpSpPr>
        <p:grpSpPr>
          <a:xfrm>
            <a:off x="2057397" y="3199804"/>
            <a:ext cx="2270979" cy="1639590"/>
            <a:chOff x="5791200" y="1173151"/>
            <a:chExt cx="2270979" cy="1639590"/>
          </a:xfrm>
        </p:grpSpPr>
        <p:sp>
          <p:nvSpPr>
            <p:cNvPr id="21" name="Rounded Rectangle 20"/>
            <p:cNvSpPr/>
            <p:nvPr/>
          </p:nvSpPr>
          <p:spPr bwMode="auto">
            <a:xfrm>
              <a:off x="5791200" y="1173151"/>
              <a:ext cx="2270979" cy="1639590"/>
            </a:xfrm>
            <a:prstGeom prst="roundRect">
              <a:avLst>
                <a:gd name="adj" fmla="val 11970"/>
              </a:avLst>
            </a:prstGeom>
            <a:solidFill>
              <a:schemeClr val="tx1"/>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4800" b="0"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3344" y="1439283"/>
              <a:ext cx="693311" cy="11073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5791200" y="1639003"/>
              <a:ext cx="1370888" cy="707886"/>
            </a:xfrm>
            <a:prstGeom prst="rect">
              <a:avLst/>
            </a:prstGeom>
          </p:spPr>
          <p:txBody>
            <a:bodyPr wrap="none">
              <a:spAutoFit/>
            </a:bodyPr>
            <a:lstStyle/>
            <a:p>
              <a:r>
                <a:rPr lang="en-ZA" sz="4000" dirty="0" smtClean="0">
                  <a:solidFill>
                    <a:schemeClr val="bg1"/>
                  </a:solidFill>
                  <a:latin typeface="Bodoni Bd BT" pitchFamily="18" charset="0"/>
                </a:rPr>
                <a:t>123 =</a:t>
              </a:r>
              <a:endParaRPr lang="en-ZA" sz="4000" dirty="0">
                <a:solidFill>
                  <a:schemeClr val="bg1"/>
                </a:solidFill>
                <a:latin typeface="Bodoni Bd BT" pitchFamily="18" charset="0"/>
              </a:endParaRPr>
            </a:p>
          </p:txBody>
        </p:sp>
      </p:grpSp>
      <p:sp>
        <p:nvSpPr>
          <p:cNvPr id="3" name="Title 2"/>
          <p:cNvSpPr>
            <a:spLocks noGrp="1"/>
          </p:cNvSpPr>
          <p:nvPr>
            <p:ph type="title"/>
          </p:nvPr>
        </p:nvSpPr>
        <p:spPr/>
        <p:txBody>
          <a:bodyPr/>
          <a:lstStyle/>
          <a:p>
            <a:r>
              <a:rPr lang="en-ZA" dirty="0" smtClean="0"/>
              <a:t>Things to understand…</a:t>
            </a:r>
            <a:endParaRPr lang="en-ZA" dirty="0"/>
          </a:p>
        </p:txBody>
      </p:sp>
      <p:grpSp>
        <p:nvGrpSpPr>
          <p:cNvPr id="9" name="Group 8"/>
          <p:cNvGrpSpPr/>
          <p:nvPr/>
        </p:nvGrpSpPr>
        <p:grpSpPr>
          <a:xfrm>
            <a:off x="2057400" y="1160545"/>
            <a:ext cx="2270980" cy="1639590"/>
            <a:chOff x="5867399" y="2927184"/>
            <a:chExt cx="2270980" cy="1639590"/>
          </a:xfrm>
        </p:grpSpPr>
        <p:sp>
          <p:nvSpPr>
            <p:cNvPr id="23" name="Rounded Rectangle 22"/>
            <p:cNvSpPr/>
            <p:nvPr/>
          </p:nvSpPr>
          <p:spPr bwMode="auto">
            <a:xfrm>
              <a:off x="5867400" y="2927184"/>
              <a:ext cx="2270979" cy="1639590"/>
            </a:xfrm>
            <a:prstGeom prst="roundRect">
              <a:avLst>
                <a:gd name="adj" fmla="val 11970"/>
              </a:avLst>
            </a:prstGeom>
            <a:solidFill>
              <a:schemeClr val="tx1"/>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endParaRPr>
            </a:p>
          </p:txBody>
        </p:sp>
        <p:pic>
          <p:nvPicPr>
            <p:cNvPr id="7171" name="Picture 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67399" y="2927184"/>
              <a:ext cx="2270979" cy="1639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 name="Group 9"/>
          <p:cNvGrpSpPr/>
          <p:nvPr/>
        </p:nvGrpSpPr>
        <p:grpSpPr>
          <a:xfrm>
            <a:off x="4655501" y="3190290"/>
            <a:ext cx="2270979" cy="1639590"/>
            <a:chOff x="3276600" y="2975625"/>
            <a:chExt cx="2270979" cy="1639590"/>
          </a:xfrm>
        </p:grpSpPr>
        <p:sp>
          <p:nvSpPr>
            <p:cNvPr id="25" name="Rounded Rectangle 24"/>
            <p:cNvSpPr/>
            <p:nvPr/>
          </p:nvSpPr>
          <p:spPr bwMode="auto">
            <a:xfrm>
              <a:off x="3276600" y="2975625"/>
              <a:ext cx="2270979" cy="1639590"/>
            </a:xfrm>
            <a:prstGeom prst="roundRect">
              <a:avLst>
                <a:gd name="adj" fmla="val 11970"/>
              </a:avLst>
            </a:prstGeom>
            <a:solidFill>
              <a:schemeClr val="tx1"/>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endParaRPr>
            </a:p>
          </p:txBody>
        </p:sp>
        <p:pic>
          <p:nvPicPr>
            <p:cNvPr id="7172"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t="8552" b="10200"/>
            <a:stretch/>
          </p:blipFill>
          <p:spPr bwMode="auto">
            <a:xfrm>
              <a:off x="3602464" y="3016794"/>
              <a:ext cx="1847938" cy="1549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2" name="Group 21"/>
          <p:cNvGrpSpPr/>
          <p:nvPr/>
        </p:nvGrpSpPr>
        <p:grpSpPr>
          <a:xfrm>
            <a:off x="4636936" y="1160545"/>
            <a:ext cx="2270979" cy="1679573"/>
            <a:chOff x="575691" y="3015136"/>
            <a:chExt cx="2270979" cy="1679573"/>
          </a:xfrm>
        </p:grpSpPr>
        <p:sp>
          <p:nvSpPr>
            <p:cNvPr id="26" name="Rounded Rectangle 25"/>
            <p:cNvSpPr/>
            <p:nvPr/>
          </p:nvSpPr>
          <p:spPr bwMode="auto">
            <a:xfrm>
              <a:off x="575691" y="3035128"/>
              <a:ext cx="2270979" cy="1639590"/>
            </a:xfrm>
            <a:prstGeom prst="roundRect">
              <a:avLst>
                <a:gd name="adj" fmla="val 11970"/>
              </a:avLst>
            </a:prstGeom>
            <a:solidFill>
              <a:schemeClr val="tx1"/>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endParaRPr>
            </a:p>
          </p:txBody>
        </p:sp>
        <p:pic>
          <p:nvPicPr>
            <p:cNvPr id="7173" name="Picture 5"/>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4256" y="3015136"/>
              <a:ext cx="2144933" cy="1679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4" name="TextBox 23"/>
          <p:cNvSpPr txBox="1"/>
          <p:nvPr/>
        </p:nvSpPr>
        <p:spPr>
          <a:xfrm>
            <a:off x="694412" y="1846443"/>
            <a:ext cx="1210588" cy="307777"/>
          </a:xfrm>
          <a:prstGeom prst="rect">
            <a:avLst/>
          </a:prstGeom>
          <a:noFill/>
        </p:spPr>
        <p:txBody>
          <a:bodyPr wrap="none" rtlCol="0">
            <a:spAutoFit/>
          </a:bodyPr>
          <a:lstStyle/>
          <a:p>
            <a:pPr algn="r"/>
            <a:r>
              <a:rPr lang="en-ZA" sz="1400" dirty="0" smtClean="0"/>
              <a:t>Data Binding</a:t>
            </a:r>
            <a:endParaRPr lang="en-ZA" sz="1400" dirty="0"/>
          </a:p>
        </p:txBody>
      </p:sp>
      <p:sp>
        <p:nvSpPr>
          <p:cNvPr id="34" name="TextBox 33"/>
          <p:cNvSpPr txBox="1"/>
          <p:nvPr/>
        </p:nvSpPr>
        <p:spPr>
          <a:xfrm>
            <a:off x="7010400" y="1846442"/>
            <a:ext cx="1099981" cy="307777"/>
          </a:xfrm>
          <a:prstGeom prst="rect">
            <a:avLst/>
          </a:prstGeom>
          <a:noFill/>
        </p:spPr>
        <p:txBody>
          <a:bodyPr wrap="none" rtlCol="0">
            <a:spAutoFit/>
          </a:bodyPr>
          <a:lstStyle/>
          <a:p>
            <a:r>
              <a:rPr lang="en-ZA" sz="1400" dirty="0" smtClean="0"/>
              <a:t>Commands</a:t>
            </a:r>
            <a:endParaRPr lang="en-ZA" sz="1400" dirty="0"/>
          </a:p>
        </p:txBody>
      </p:sp>
      <p:sp>
        <p:nvSpPr>
          <p:cNvPr id="35" name="TextBox 34"/>
          <p:cNvSpPr txBox="1"/>
          <p:nvPr/>
        </p:nvSpPr>
        <p:spPr>
          <a:xfrm>
            <a:off x="845094" y="3865710"/>
            <a:ext cx="1059906" cy="307777"/>
          </a:xfrm>
          <a:prstGeom prst="rect">
            <a:avLst/>
          </a:prstGeom>
          <a:noFill/>
        </p:spPr>
        <p:txBody>
          <a:bodyPr wrap="none" rtlCol="0">
            <a:spAutoFit/>
          </a:bodyPr>
          <a:lstStyle/>
          <a:p>
            <a:pPr algn="r"/>
            <a:r>
              <a:rPr lang="en-ZA" sz="1400" dirty="0"/>
              <a:t>Converters</a:t>
            </a:r>
          </a:p>
        </p:txBody>
      </p:sp>
      <p:sp>
        <p:nvSpPr>
          <p:cNvPr id="36" name="TextBox 35"/>
          <p:cNvSpPr txBox="1"/>
          <p:nvPr/>
        </p:nvSpPr>
        <p:spPr>
          <a:xfrm>
            <a:off x="7010400" y="3865710"/>
            <a:ext cx="1080745" cy="307777"/>
          </a:xfrm>
          <a:prstGeom prst="rect">
            <a:avLst/>
          </a:prstGeom>
          <a:noFill/>
        </p:spPr>
        <p:txBody>
          <a:bodyPr wrap="none" rtlCol="0">
            <a:spAutoFit/>
          </a:bodyPr>
          <a:lstStyle/>
          <a:p>
            <a:r>
              <a:rPr lang="en-ZA" sz="1400" dirty="0"/>
              <a:t>Behaviours</a:t>
            </a:r>
          </a:p>
        </p:txBody>
      </p:sp>
    </p:spTree>
    <p:extLst>
      <p:ext uri="{BB962C8B-B14F-4D97-AF65-F5344CB8AC3E}">
        <p14:creationId xmlns:p14="http://schemas.microsoft.com/office/powerpoint/2010/main" val="15606396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903460"/>
            <a:ext cx="3657600" cy="2743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p:txBody>
          <a:bodyPr/>
          <a:lstStyle/>
          <a:p>
            <a:r>
              <a:rPr lang="en-ZA" dirty="0" smtClean="0"/>
              <a:t>Solution Structure</a:t>
            </a:r>
            <a:endParaRPr lang="en-ZA" dirty="0"/>
          </a:p>
        </p:txBody>
      </p:sp>
      <p:sp>
        <p:nvSpPr>
          <p:cNvPr id="2" name="Text Placeholder 1"/>
          <p:cNvSpPr>
            <a:spLocks noGrp="1"/>
          </p:cNvSpPr>
          <p:nvPr>
            <p:ph type="body" idx="1"/>
          </p:nvPr>
        </p:nvSpPr>
        <p:spPr/>
        <p:txBody>
          <a:bodyPr/>
          <a:lstStyle/>
          <a:p>
            <a:endParaRPr lang="en-ZA"/>
          </a:p>
        </p:txBody>
      </p:sp>
    </p:spTree>
    <p:extLst>
      <p:ext uri="{BB962C8B-B14F-4D97-AF65-F5344CB8AC3E}">
        <p14:creationId xmlns:p14="http://schemas.microsoft.com/office/powerpoint/2010/main" val="16246737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ZA" dirty="0" smtClean="0"/>
              <a:t>Folders &amp; Naming Conventions</a:t>
            </a:r>
            <a:endParaRPr lang="en-ZA" dirty="0"/>
          </a:p>
        </p:txBody>
      </p:sp>
      <p:sp>
        <p:nvSpPr>
          <p:cNvPr id="2" name="Content Placeholder 1"/>
          <p:cNvSpPr>
            <a:spLocks noGrp="1"/>
          </p:cNvSpPr>
          <p:nvPr>
            <p:ph idx="1"/>
          </p:nvPr>
        </p:nvSpPr>
        <p:spPr/>
        <p:txBody>
          <a:bodyPr/>
          <a:lstStyle/>
          <a:p>
            <a:r>
              <a:rPr lang="en-ZA" dirty="0" smtClean="0"/>
              <a:t>Folder for View and folder for ViewModel</a:t>
            </a:r>
          </a:p>
          <a:p>
            <a:endParaRPr lang="en-ZA" dirty="0" smtClean="0"/>
          </a:p>
          <a:p>
            <a:r>
              <a:rPr lang="en-ZA" dirty="0" smtClean="0"/>
              <a:t>View = [Name + View]</a:t>
            </a:r>
          </a:p>
          <a:p>
            <a:r>
              <a:rPr lang="en-ZA" dirty="0" smtClean="0"/>
              <a:t>ViewModel = [Name + ViewModel]</a:t>
            </a:r>
          </a:p>
          <a:p>
            <a:endParaRPr lang="en-ZA" dirty="0"/>
          </a:p>
          <a:p>
            <a:r>
              <a:rPr lang="en-ZA" dirty="0" smtClean="0"/>
              <a:t>i.e. </a:t>
            </a:r>
            <a:r>
              <a:rPr lang="en-ZA" dirty="0" err="1" smtClean="0"/>
              <a:t>PersonView</a:t>
            </a:r>
            <a:r>
              <a:rPr lang="en-ZA" dirty="0" smtClean="0"/>
              <a:t> &amp; </a:t>
            </a:r>
            <a:r>
              <a:rPr lang="en-ZA" dirty="0" err="1" smtClean="0"/>
              <a:t>PersonViewModel</a:t>
            </a:r>
            <a:endParaRPr lang="en-ZA" dirty="0"/>
          </a:p>
        </p:txBody>
      </p:sp>
    </p:spTree>
    <p:extLst>
      <p:ext uri="{BB962C8B-B14F-4D97-AF65-F5344CB8AC3E}">
        <p14:creationId xmlns:p14="http://schemas.microsoft.com/office/powerpoint/2010/main" val="14481680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bwMode="auto">
          <a:xfrm>
            <a:off x="4929222" y="1581150"/>
            <a:ext cx="3376578" cy="2388833"/>
          </a:xfrm>
          <a:prstGeom prst="roundRect">
            <a:avLst>
              <a:gd name="adj" fmla="val 8901"/>
            </a:avLst>
          </a:prstGeom>
          <a:solidFill>
            <a:schemeClr val="tx1">
              <a:alpha val="19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endParaRPr>
          </a:p>
        </p:txBody>
      </p:sp>
      <p:grpSp>
        <p:nvGrpSpPr>
          <p:cNvPr id="7" name="Group 6"/>
          <p:cNvGrpSpPr/>
          <p:nvPr/>
        </p:nvGrpSpPr>
        <p:grpSpPr>
          <a:xfrm>
            <a:off x="914400" y="1581150"/>
            <a:ext cx="3377312" cy="2895600"/>
            <a:chOff x="914400" y="1581150"/>
            <a:chExt cx="3377312" cy="2895600"/>
          </a:xfrm>
        </p:grpSpPr>
        <p:pic>
          <p:nvPicPr>
            <p:cNvPr id="16"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14400" y="1581150"/>
              <a:ext cx="3377312" cy="2388832"/>
            </a:xfrm>
            <a:prstGeom prst="roundRect">
              <a:avLst>
                <a:gd name="adj" fmla="val 8594"/>
              </a:avLst>
            </a:prstGeom>
            <a:solidFill>
              <a:srgbClr val="FFFFFF">
                <a:shade val="85000"/>
              </a:srgbClr>
            </a:solidFill>
            <a:ln>
              <a:noFill/>
            </a:ln>
            <a:effectLst>
              <a:reflection blurRad="12700" stA="38000" endPos="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sp>
          <p:nvSpPr>
            <p:cNvPr id="17" name="TextBox 16"/>
            <p:cNvSpPr txBox="1"/>
            <p:nvPr/>
          </p:nvSpPr>
          <p:spPr>
            <a:xfrm>
              <a:off x="1477415" y="4199751"/>
              <a:ext cx="2251283" cy="276999"/>
            </a:xfrm>
            <a:prstGeom prst="rect">
              <a:avLst/>
            </a:prstGeom>
            <a:noFill/>
          </p:spPr>
          <p:txBody>
            <a:bodyPr wrap="square" rtlCol="0">
              <a:spAutoFit/>
            </a:bodyPr>
            <a:lstStyle/>
            <a:p>
              <a:pPr algn="ctr"/>
              <a:r>
                <a:rPr lang="en-ZA" sz="1200" b="1" dirty="0" smtClean="0"/>
                <a:t>View Model First Approach</a:t>
              </a:r>
              <a:endParaRPr lang="en-ZA" sz="1200" b="1" dirty="0"/>
            </a:p>
          </p:txBody>
        </p:sp>
      </p:grpSp>
      <p:sp>
        <p:nvSpPr>
          <p:cNvPr id="9" name="Rounded Rectangle 8"/>
          <p:cNvSpPr/>
          <p:nvPr/>
        </p:nvSpPr>
        <p:spPr bwMode="auto">
          <a:xfrm>
            <a:off x="915134" y="1581151"/>
            <a:ext cx="3376578" cy="2388832"/>
          </a:xfrm>
          <a:prstGeom prst="roundRect">
            <a:avLst>
              <a:gd name="adj" fmla="val 8901"/>
            </a:avLst>
          </a:prstGeom>
          <a:solidFill>
            <a:schemeClr val="tx1">
              <a:alpha val="19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endParaRPr>
          </a:p>
        </p:txBody>
      </p:sp>
      <p:sp>
        <p:nvSpPr>
          <p:cNvPr id="3" name="Title 2"/>
          <p:cNvSpPr>
            <a:spLocks noGrp="1"/>
          </p:cNvSpPr>
          <p:nvPr>
            <p:ph type="title"/>
          </p:nvPr>
        </p:nvSpPr>
        <p:spPr/>
        <p:txBody>
          <a:bodyPr/>
          <a:lstStyle/>
          <a:p>
            <a:r>
              <a:rPr lang="en-ZA" dirty="0" smtClean="0"/>
              <a:t>What creates what…</a:t>
            </a:r>
            <a:endParaRPr lang="en-ZA" dirty="0"/>
          </a:p>
        </p:txBody>
      </p:sp>
      <p:grpSp>
        <p:nvGrpSpPr>
          <p:cNvPr id="4" name="Group 3"/>
          <p:cNvGrpSpPr/>
          <p:nvPr/>
        </p:nvGrpSpPr>
        <p:grpSpPr>
          <a:xfrm>
            <a:off x="4953000" y="1600319"/>
            <a:ext cx="3352800" cy="2876431"/>
            <a:chOff x="4953000" y="1600319"/>
            <a:chExt cx="3352800" cy="2876431"/>
          </a:xfrm>
        </p:grpSpPr>
        <p:pic>
          <p:nvPicPr>
            <p:cNvPr id="13" name="Picture 9"/>
            <p:cNvPicPr>
              <a:picLocks noChangeAspect="1" noChangeArrowheads="1"/>
            </p:cNvPicPr>
            <p:nvPr/>
          </p:nvPicPr>
          <p:blipFill rotWithShape="1">
            <a:blip r:embed="rId4">
              <a:extLst>
                <a:ext uri="{28A0092B-C50C-407E-A947-70E740481C1C}">
                  <a14:useLocalDpi xmlns:a14="http://schemas.microsoft.com/office/drawing/2010/main" val="0"/>
                </a:ext>
              </a:extLst>
            </a:blip>
            <a:srcRect l="6277" t="6160" b="4032"/>
            <a:stretch/>
          </p:blipFill>
          <p:spPr bwMode="auto">
            <a:xfrm>
              <a:off x="4953000" y="1600319"/>
              <a:ext cx="3352800" cy="2369663"/>
            </a:xfrm>
            <a:prstGeom prst="roundRect">
              <a:avLst>
                <a:gd name="adj" fmla="val 8594"/>
              </a:avLst>
            </a:prstGeom>
            <a:solidFill>
              <a:srgbClr val="FFFFFF">
                <a:shade val="85000"/>
              </a:srgbClr>
            </a:solidFill>
            <a:ln w="25400">
              <a:solidFill>
                <a:schemeClr val="tx1"/>
              </a:solidFill>
              <a:miter lim="800000"/>
              <a:headEnd/>
              <a:tailEnd/>
            </a:ln>
            <a:effectLst>
              <a:reflection blurRad="12700" stA="38000" endPos="0" dist="5000" dir="5400000" sy="-100000" algn="bl" rotWithShape="0"/>
            </a:effectLst>
            <a:extLst/>
          </p:spPr>
        </p:pic>
        <p:sp>
          <p:nvSpPr>
            <p:cNvPr id="18" name="TextBox 17"/>
            <p:cNvSpPr txBox="1"/>
            <p:nvPr/>
          </p:nvSpPr>
          <p:spPr>
            <a:xfrm>
              <a:off x="5503759" y="4199751"/>
              <a:ext cx="2251283" cy="276999"/>
            </a:xfrm>
            <a:prstGeom prst="rect">
              <a:avLst/>
            </a:prstGeom>
            <a:noFill/>
          </p:spPr>
          <p:txBody>
            <a:bodyPr wrap="square" rtlCol="0">
              <a:spAutoFit/>
            </a:bodyPr>
            <a:lstStyle/>
            <a:p>
              <a:pPr algn="ctr"/>
              <a:r>
                <a:rPr lang="en-ZA" sz="1200" b="1" dirty="0" smtClean="0"/>
                <a:t>View First Approach</a:t>
              </a:r>
              <a:endParaRPr lang="en-ZA" sz="1200" b="1" dirty="0"/>
            </a:p>
          </p:txBody>
        </p:sp>
      </p:grpSp>
    </p:spTree>
    <p:extLst>
      <p:ext uri="{BB962C8B-B14F-4D97-AF65-F5344CB8AC3E}">
        <p14:creationId xmlns:p14="http://schemas.microsoft.com/office/powerpoint/2010/main" val="29679160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ZA" dirty="0" smtClean="0"/>
              <a:t>MVVM MAINTAINABILITY</a:t>
            </a:r>
            <a:endParaRPr lang="en-ZA"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903460"/>
            <a:ext cx="3657600" cy="2743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3628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ZA" dirty="0" smtClean="0"/>
              <a:t>MVVM Maintainability</a:t>
            </a:r>
            <a:endParaRPr lang="en-ZA" dirty="0"/>
          </a:p>
        </p:txBody>
      </p:sp>
      <p:grpSp>
        <p:nvGrpSpPr>
          <p:cNvPr id="2" name="Group 1"/>
          <p:cNvGrpSpPr/>
          <p:nvPr/>
        </p:nvGrpSpPr>
        <p:grpSpPr>
          <a:xfrm>
            <a:off x="3162300" y="1276350"/>
            <a:ext cx="2819400" cy="3276600"/>
            <a:chOff x="1524000" y="1276350"/>
            <a:chExt cx="2819400" cy="3276600"/>
          </a:xfrm>
        </p:grpSpPr>
        <p:pic>
          <p:nvPicPr>
            <p:cNvPr id="7"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24071" b="3921"/>
            <a:stretch/>
          </p:blipFill>
          <p:spPr bwMode="auto">
            <a:xfrm>
              <a:off x="1524000" y="1276350"/>
              <a:ext cx="2819400" cy="2819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1"/>
            <p:cNvSpPr txBox="1">
              <a:spLocks/>
            </p:cNvSpPr>
            <p:nvPr/>
          </p:nvSpPr>
          <p:spPr>
            <a:xfrm>
              <a:off x="1524000" y="4171950"/>
              <a:ext cx="2819400" cy="381000"/>
            </a:xfrm>
            <a:prstGeom prst="rect">
              <a:avLst/>
            </a:prstGeom>
          </p:spPr>
          <p:txBody>
            <a:bodyPr vert="horz" lIns="51435" tIns="25718" rIns="51435" bIns="25718"/>
            <a:lstStyle>
              <a:lvl1pPr marL="248245" indent="-203597" algn="l" rtl="0" eaLnBrk="1" fontAlgn="base" hangingPunct="1">
                <a:lnSpc>
                  <a:spcPct val="90000"/>
                </a:lnSpc>
                <a:spcBef>
                  <a:spcPts val="563"/>
                </a:spcBef>
                <a:spcAft>
                  <a:spcPct val="0"/>
                </a:spcAft>
                <a:buClr>
                  <a:srgbClr val="FFFFFF"/>
                </a:buClr>
                <a:buSzPct val="100000"/>
                <a:buFont typeface="Lucida Grande" charset="0"/>
                <a:buChar char="•"/>
                <a:defRPr sz="2400">
                  <a:solidFill>
                    <a:schemeClr val="tx1"/>
                  </a:solidFill>
                  <a:latin typeface="+mn-lt"/>
                  <a:ea typeface="+mn-ea"/>
                  <a:cs typeface="Segoe UI" panose="020B0502040204020203" pitchFamily="34" charset="0"/>
                  <a:sym typeface="Lucida Grande" charset="0"/>
                </a:defRPr>
              </a:lvl1pPr>
              <a:lvl2pPr marL="499170" indent="-193775" algn="l" rtl="0" eaLnBrk="1" fontAlgn="base" hangingPunct="1">
                <a:lnSpc>
                  <a:spcPct val="90000"/>
                </a:lnSpc>
                <a:spcBef>
                  <a:spcPts val="506"/>
                </a:spcBef>
                <a:spcAft>
                  <a:spcPct val="0"/>
                </a:spcAft>
                <a:buClr>
                  <a:srgbClr val="FFFFFF"/>
                </a:buClr>
                <a:buSzPct val="100000"/>
                <a:buFont typeface="Lucida Grande" charset="0"/>
                <a:buChar char="•"/>
                <a:defRPr sz="2000">
                  <a:solidFill>
                    <a:schemeClr val="tx1"/>
                  </a:solidFill>
                  <a:latin typeface="+mn-lt"/>
                  <a:ea typeface="+mn-ea"/>
                  <a:cs typeface="Segoe UI" panose="020B0502040204020203" pitchFamily="34" charset="0"/>
                  <a:sym typeface="Lucida Grande" charset="0"/>
                </a:defRPr>
              </a:lvl2pPr>
              <a:lvl3pPr marL="701873" indent="-194667" algn="l" rtl="0" eaLnBrk="1" fontAlgn="base" hangingPunct="1">
                <a:lnSpc>
                  <a:spcPct val="90000"/>
                </a:lnSpc>
                <a:spcBef>
                  <a:spcPts val="450"/>
                </a:spcBef>
                <a:spcAft>
                  <a:spcPct val="0"/>
                </a:spcAft>
                <a:buClr>
                  <a:srgbClr val="FFFFFF"/>
                </a:buClr>
                <a:buSzPct val="100000"/>
                <a:buFont typeface="Lucida Grande" charset="0"/>
                <a:buChar char="•"/>
                <a:defRPr sz="1800">
                  <a:solidFill>
                    <a:schemeClr val="tx1"/>
                  </a:solidFill>
                  <a:latin typeface="+mn-lt"/>
                  <a:ea typeface="+mn-ea"/>
                  <a:cs typeface="Segoe UI" panose="020B0502040204020203" pitchFamily="34" charset="0"/>
                  <a:sym typeface="Lucida Grande" charset="0"/>
                </a:defRPr>
              </a:lvl3pPr>
              <a:lvl4pPr marL="897434" indent="-195560" algn="l" rtl="0" eaLnBrk="1" fontAlgn="base" hangingPunct="1">
                <a:lnSpc>
                  <a:spcPct val="90000"/>
                </a:lnSpc>
                <a:spcBef>
                  <a:spcPts val="450"/>
                </a:spcBef>
                <a:spcAft>
                  <a:spcPct val="0"/>
                </a:spcAft>
                <a:buClr>
                  <a:srgbClr val="FFFFFF"/>
                </a:buClr>
                <a:buSzPct val="100000"/>
                <a:buFont typeface="Lucida Grande" charset="0"/>
                <a:buChar char="•"/>
                <a:defRPr sz="1800">
                  <a:solidFill>
                    <a:schemeClr val="tx1"/>
                  </a:solidFill>
                  <a:latin typeface="+mn-lt"/>
                  <a:ea typeface="+mn-ea"/>
                  <a:cs typeface="Segoe UI" panose="020B0502040204020203" pitchFamily="34" charset="0"/>
                  <a:sym typeface="Lucida Grande" charset="0"/>
                </a:defRPr>
              </a:lvl4pPr>
              <a:lvl5pPr marL="1086743" indent="-183059" algn="l" rtl="0" eaLnBrk="1" fontAlgn="base" hangingPunct="1">
                <a:lnSpc>
                  <a:spcPct val="90000"/>
                </a:lnSpc>
                <a:spcBef>
                  <a:spcPts val="450"/>
                </a:spcBef>
                <a:spcAft>
                  <a:spcPct val="0"/>
                </a:spcAft>
                <a:buClr>
                  <a:srgbClr val="FFFFFF"/>
                </a:buClr>
                <a:buSzPct val="100000"/>
                <a:buFont typeface="Lucida Grande" charset="0"/>
                <a:buChar char="•"/>
                <a:defRPr sz="1800">
                  <a:solidFill>
                    <a:schemeClr val="tx1"/>
                  </a:solidFill>
                  <a:latin typeface="+mn-lt"/>
                  <a:ea typeface="+mn-ea"/>
                  <a:cs typeface="Segoe UI" panose="020B0502040204020203" pitchFamily="34" charset="0"/>
                  <a:sym typeface="Lucida Grande" charset="0"/>
                </a:defRPr>
              </a:lvl5pPr>
              <a:lvl6pPr marL="1343918" indent="-183059" algn="l" rtl="0" eaLnBrk="1" fontAlgn="base" hangingPunct="1">
                <a:lnSpc>
                  <a:spcPct val="90000"/>
                </a:lnSpc>
                <a:spcBef>
                  <a:spcPts val="450"/>
                </a:spcBef>
                <a:spcAft>
                  <a:spcPct val="0"/>
                </a:spcAft>
                <a:buClr>
                  <a:srgbClr val="FFFFFF"/>
                </a:buClr>
                <a:buSzPct val="100000"/>
                <a:buFont typeface="Lucida Grande" charset="0"/>
                <a:buChar char="•"/>
                <a:defRPr sz="1800">
                  <a:solidFill>
                    <a:schemeClr val="tx1"/>
                  </a:solidFill>
                  <a:latin typeface="+mn-lt"/>
                  <a:ea typeface="+mn-ea"/>
                  <a:cs typeface="+mn-cs"/>
                  <a:sym typeface="Lucida Grande" charset="0"/>
                </a:defRPr>
              </a:lvl6pPr>
              <a:lvl7pPr marL="1601093" indent="-183059" algn="l" rtl="0" eaLnBrk="1" fontAlgn="base" hangingPunct="1">
                <a:lnSpc>
                  <a:spcPct val="90000"/>
                </a:lnSpc>
                <a:spcBef>
                  <a:spcPts val="450"/>
                </a:spcBef>
                <a:spcAft>
                  <a:spcPct val="0"/>
                </a:spcAft>
                <a:buClr>
                  <a:srgbClr val="FFFFFF"/>
                </a:buClr>
                <a:buSzPct val="100000"/>
                <a:buFont typeface="Lucida Grande" charset="0"/>
                <a:buChar char="•"/>
                <a:defRPr sz="1800">
                  <a:solidFill>
                    <a:schemeClr val="tx1"/>
                  </a:solidFill>
                  <a:latin typeface="+mn-lt"/>
                  <a:ea typeface="+mn-ea"/>
                  <a:cs typeface="+mn-cs"/>
                  <a:sym typeface="Lucida Grande" charset="0"/>
                </a:defRPr>
              </a:lvl7pPr>
              <a:lvl8pPr marL="1858268" indent="-183059" algn="l" rtl="0" eaLnBrk="1" fontAlgn="base" hangingPunct="1">
                <a:lnSpc>
                  <a:spcPct val="90000"/>
                </a:lnSpc>
                <a:spcBef>
                  <a:spcPts val="450"/>
                </a:spcBef>
                <a:spcAft>
                  <a:spcPct val="0"/>
                </a:spcAft>
                <a:buClr>
                  <a:srgbClr val="FFFFFF"/>
                </a:buClr>
                <a:buSzPct val="100000"/>
                <a:buFont typeface="Lucida Grande" charset="0"/>
                <a:buChar char="•"/>
                <a:defRPr sz="1800">
                  <a:solidFill>
                    <a:schemeClr val="tx1"/>
                  </a:solidFill>
                  <a:latin typeface="+mn-lt"/>
                  <a:ea typeface="+mn-ea"/>
                  <a:cs typeface="+mn-cs"/>
                  <a:sym typeface="Lucida Grande" charset="0"/>
                </a:defRPr>
              </a:lvl8pPr>
              <a:lvl9pPr marL="2115443" indent="-183059" algn="l" rtl="0" eaLnBrk="1" fontAlgn="base" hangingPunct="1">
                <a:lnSpc>
                  <a:spcPct val="90000"/>
                </a:lnSpc>
                <a:spcBef>
                  <a:spcPts val="450"/>
                </a:spcBef>
                <a:spcAft>
                  <a:spcPct val="0"/>
                </a:spcAft>
                <a:buClr>
                  <a:srgbClr val="FFFFFF"/>
                </a:buClr>
                <a:buSzPct val="100000"/>
                <a:buFont typeface="Lucida Grande" charset="0"/>
                <a:buChar char="•"/>
                <a:defRPr sz="1800">
                  <a:solidFill>
                    <a:schemeClr val="tx1"/>
                  </a:solidFill>
                  <a:latin typeface="+mn-lt"/>
                  <a:ea typeface="+mn-ea"/>
                  <a:cs typeface="+mn-cs"/>
                  <a:sym typeface="Lucida Grande" charset="0"/>
                </a:defRPr>
              </a:lvl9pPr>
            </a:lstStyle>
            <a:p>
              <a:pPr marL="44648" indent="0" algn="ctr">
                <a:buFont typeface="Lucida Grande" charset="0"/>
                <a:buNone/>
              </a:pPr>
              <a:r>
                <a:rPr lang="en-ZA" b="1" kern="0" dirty="0" smtClean="0"/>
                <a:t>Unit Testing</a:t>
              </a:r>
            </a:p>
          </p:txBody>
        </p:sp>
      </p:grpSp>
    </p:spTree>
    <p:extLst>
      <p:ext uri="{BB962C8B-B14F-4D97-AF65-F5344CB8AC3E}">
        <p14:creationId xmlns:p14="http://schemas.microsoft.com/office/powerpoint/2010/main" val="1262646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ZA" dirty="0" smtClean="0"/>
              <a:t>Frameworks / Toolkits</a:t>
            </a:r>
            <a:endParaRPr lang="en-ZA" dirty="0"/>
          </a:p>
        </p:txBody>
      </p:sp>
      <p:grpSp>
        <p:nvGrpSpPr>
          <p:cNvPr id="9" name="Group 8"/>
          <p:cNvGrpSpPr/>
          <p:nvPr/>
        </p:nvGrpSpPr>
        <p:grpSpPr>
          <a:xfrm>
            <a:off x="2514600" y="2495550"/>
            <a:ext cx="4114800" cy="1143000"/>
            <a:chOff x="990600" y="2647950"/>
            <a:chExt cx="4114800" cy="1143000"/>
          </a:xfrm>
        </p:grpSpPr>
        <p:sp>
          <p:nvSpPr>
            <p:cNvPr id="15" name="Rounded Rectangle 14"/>
            <p:cNvSpPr/>
            <p:nvPr/>
          </p:nvSpPr>
          <p:spPr bwMode="auto">
            <a:xfrm>
              <a:off x="990600" y="2647950"/>
              <a:ext cx="4114800" cy="1143000"/>
            </a:xfrm>
            <a:prstGeom prst="roundRect">
              <a:avLst>
                <a:gd name="adj" fmla="val 10423"/>
              </a:avLst>
            </a:prstGeom>
            <a:solidFill>
              <a:schemeClr val="tx1"/>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endParaRPr>
            </a:p>
          </p:txBody>
        </p:sp>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819400"/>
              <a:ext cx="3505200"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1" name="Group 10"/>
          <p:cNvGrpSpPr/>
          <p:nvPr/>
        </p:nvGrpSpPr>
        <p:grpSpPr>
          <a:xfrm>
            <a:off x="2511552" y="3790950"/>
            <a:ext cx="4120896" cy="1143000"/>
            <a:chOff x="984504" y="3969674"/>
            <a:chExt cx="4120896" cy="1143000"/>
          </a:xfrm>
        </p:grpSpPr>
        <p:sp>
          <p:nvSpPr>
            <p:cNvPr id="16" name="Rounded Rectangle 15"/>
            <p:cNvSpPr/>
            <p:nvPr/>
          </p:nvSpPr>
          <p:spPr bwMode="auto">
            <a:xfrm>
              <a:off x="984504" y="3969674"/>
              <a:ext cx="4120896" cy="1143000"/>
            </a:xfrm>
            <a:prstGeom prst="roundRect">
              <a:avLst>
                <a:gd name="adj" fmla="val 10423"/>
              </a:avLst>
            </a:prstGeom>
            <a:solidFill>
              <a:schemeClr val="tx1"/>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endParaRPr>
            </a:p>
          </p:txBody>
        </p:sp>
        <p:pic>
          <p:nvPicPr>
            <p:cNvPr id="1035"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4171950"/>
              <a:ext cx="1752600" cy="828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6"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4426874"/>
              <a:ext cx="2171700" cy="22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8" name="Group 7"/>
          <p:cNvGrpSpPr/>
          <p:nvPr/>
        </p:nvGrpSpPr>
        <p:grpSpPr>
          <a:xfrm>
            <a:off x="2514600" y="1200150"/>
            <a:ext cx="4114800" cy="1143000"/>
            <a:chOff x="990600" y="1352550"/>
            <a:chExt cx="4114800" cy="1143000"/>
          </a:xfrm>
        </p:grpSpPr>
        <p:sp>
          <p:nvSpPr>
            <p:cNvPr id="4" name="Rounded Rectangle 3"/>
            <p:cNvSpPr/>
            <p:nvPr/>
          </p:nvSpPr>
          <p:spPr bwMode="auto">
            <a:xfrm>
              <a:off x="990600" y="1352550"/>
              <a:ext cx="4114800" cy="1143000"/>
            </a:xfrm>
            <a:prstGeom prst="roundRect">
              <a:avLst>
                <a:gd name="adj" fmla="val 10423"/>
              </a:avLst>
            </a:prstGeom>
            <a:solidFill>
              <a:schemeClr val="tx1"/>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endParaRPr>
            </a:p>
          </p:txBody>
        </p:sp>
        <p:pic>
          <p:nvPicPr>
            <p:cNvPr id="1034"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7800" y="1485900"/>
              <a:ext cx="3048000" cy="857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3581400" y="1428750"/>
              <a:ext cx="1295400" cy="338554"/>
            </a:xfrm>
            <a:prstGeom prst="rect">
              <a:avLst/>
            </a:prstGeom>
            <a:noFill/>
          </p:spPr>
          <p:txBody>
            <a:bodyPr wrap="square" rtlCol="0">
              <a:spAutoFit/>
            </a:bodyPr>
            <a:lstStyle/>
            <a:p>
              <a:pPr algn="r"/>
              <a:r>
                <a:rPr lang="en-ZA" sz="1600" b="1" dirty="0" smtClean="0">
                  <a:solidFill>
                    <a:schemeClr val="bg1"/>
                  </a:solidFill>
                </a:rPr>
                <a:t>PRISM 4</a:t>
              </a:r>
              <a:endParaRPr lang="en-ZA" sz="1600" b="1" dirty="0">
                <a:solidFill>
                  <a:schemeClr val="bg1"/>
                </a:solidFill>
              </a:endParaRPr>
            </a:p>
          </p:txBody>
        </p:sp>
      </p:grpSp>
    </p:spTree>
    <p:extLst>
      <p:ext uri="{BB962C8B-B14F-4D97-AF65-F5344CB8AC3E}">
        <p14:creationId xmlns:p14="http://schemas.microsoft.com/office/powerpoint/2010/main" val="3346629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ZA" dirty="0" smtClean="0"/>
              <a:t>Who is this targeted towards</a:t>
            </a:r>
            <a:endParaRPr lang="en-ZA" dirty="0"/>
          </a:p>
        </p:txBody>
      </p:sp>
      <p:grpSp>
        <p:nvGrpSpPr>
          <p:cNvPr id="16" name="Group 15"/>
          <p:cNvGrpSpPr/>
          <p:nvPr/>
        </p:nvGrpSpPr>
        <p:grpSpPr>
          <a:xfrm>
            <a:off x="609600" y="1385888"/>
            <a:ext cx="3571875" cy="3014662"/>
            <a:chOff x="609600" y="1385888"/>
            <a:chExt cx="3571875" cy="3014662"/>
          </a:xfrm>
        </p:grpSpPr>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385888"/>
              <a:ext cx="3571875" cy="23717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sp>
          <p:nvSpPr>
            <p:cNvPr id="8" name="Content Placeholder 1"/>
            <p:cNvSpPr txBox="1">
              <a:spLocks/>
            </p:cNvSpPr>
            <p:nvPr/>
          </p:nvSpPr>
          <p:spPr>
            <a:xfrm>
              <a:off x="766924" y="4019550"/>
              <a:ext cx="3257227" cy="381000"/>
            </a:xfrm>
            <a:prstGeom prst="rect">
              <a:avLst/>
            </a:prstGeom>
          </p:spPr>
          <p:txBody>
            <a:bodyPr vert="horz" lIns="51435" tIns="25718" rIns="51435" bIns="25718"/>
            <a:lstStyle>
              <a:lvl1pPr marL="248245" indent="-203597" algn="l" rtl="0" eaLnBrk="1" fontAlgn="base" hangingPunct="1">
                <a:lnSpc>
                  <a:spcPct val="90000"/>
                </a:lnSpc>
                <a:spcBef>
                  <a:spcPts val="563"/>
                </a:spcBef>
                <a:spcAft>
                  <a:spcPct val="0"/>
                </a:spcAft>
                <a:buClr>
                  <a:srgbClr val="FFFFFF"/>
                </a:buClr>
                <a:buSzPct val="100000"/>
                <a:buFont typeface="Lucida Grande" charset="0"/>
                <a:buChar char="•"/>
                <a:defRPr sz="2400">
                  <a:solidFill>
                    <a:schemeClr val="tx1"/>
                  </a:solidFill>
                  <a:latin typeface="+mn-lt"/>
                  <a:ea typeface="+mn-ea"/>
                  <a:cs typeface="Segoe UI" panose="020B0502040204020203" pitchFamily="34" charset="0"/>
                  <a:sym typeface="Lucida Grande" charset="0"/>
                </a:defRPr>
              </a:lvl1pPr>
              <a:lvl2pPr marL="499170" indent="-193775" algn="l" rtl="0" eaLnBrk="1" fontAlgn="base" hangingPunct="1">
                <a:lnSpc>
                  <a:spcPct val="90000"/>
                </a:lnSpc>
                <a:spcBef>
                  <a:spcPts val="506"/>
                </a:spcBef>
                <a:spcAft>
                  <a:spcPct val="0"/>
                </a:spcAft>
                <a:buClr>
                  <a:srgbClr val="FFFFFF"/>
                </a:buClr>
                <a:buSzPct val="100000"/>
                <a:buFont typeface="Lucida Grande" charset="0"/>
                <a:buChar char="•"/>
                <a:defRPr sz="2000">
                  <a:solidFill>
                    <a:schemeClr val="tx1"/>
                  </a:solidFill>
                  <a:latin typeface="+mn-lt"/>
                  <a:ea typeface="+mn-ea"/>
                  <a:cs typeface="Segoe UI" panose="020B0502040204020203" pitchFamily="34" charset="0"/>
                  <a:sym typeface="Lucida Grande" charset="0"/>
                </a:defRPr>
              </a:lvl2pPr>
              <a:lvl3pPr marL="701873" indent="-194667" algn="l" rtl="0" eaLnBrk="1" fontAlgn="base" hangingPunct="1">
                <a:lnSpc>
                  <a:spcPct val="90000"/>
                </a:lnSpc>
                <a:spcBef>
                  <a:spcPts val="450"/>
                </a:spcBef>
                <a:spcAft>
                  <a:spcPct val="0"/>
                </a:spcAft>
                <a:buClr>
                  <a:srgbClr val="FFFFFF"/>
                </a:buClr>
                <a:buSzPct val="100000"/>
                <a:buFont typeface="Lucida Grande" charset="0"/>
                <a:buChar char="•"/>
                <a:defRPr sz="1800">
                  <a:solidFill>
                    <a:schemeClr val="tx1"/>
                  </a:solidFill>
                  <a:latin typeface="+mn-lt"/>
                  <a:ea typeface="+mn-ea"/>
                  <a:cs typeface="Segoe UI" panose="020B0502040204020203" pitchFamily="34" charset="0"/>
                  <a:sym typeface="Lucida Grande" charset="0"/>
                </a:defRPr>
              </a:lvl3pPr>
              <a:lvl4pPr marL="897434" indent="-195560" algn="l" rtl="0" eaLnBrk="1" fontAlgn="base" hangingPunct="1">
                <a:lnSpc>
                  <a:spcPct val="90000"/>
                </a:lnSpc>
                <a:spcBef>
                  <a:spcPts val="450"/>
                </a:spcBef>
                <a:spcAft>
                  <a:spcPct val="0"/>
                </a:spcAft>
                <a:buClr>
                  <a:srgbClr val="FFFFFF"/>
                </a:buClr>
                <a:buSzPct val="100000"/>
                <a:buFont typeface="Lucida Grande" charset="0"/>
                <a:buChar char="•"/>
                <a:defRPr sz="1800">
                  <a:solidFill>
                    <a:schemeClr val="tx1"/>
                  </a:solidFill>
                  <a:latin typeface="+mn-lt"/>
                  <a:ea typeface="+mn-ea"/>
                  <a:cs typeface="Segoe UI" panose="020B0502040204020203" pitchFamily="34" charset="0"/>
                  <a:sym typeface="Lucida Grande" charset="0"/>
                </a:defRPr>
              </a:lvl4pPr>
              <a:lvl5pPr marL="1086743" indent="-183059" algn="l" rtl="0" eaLnBrk="1" fontAlgn="base" hangingPunct="1">
                <a:lnSpc>
                  <a:spcPct val="90000"/>
                </a:lnSpc>
                <a:spcBef>
                  <a:spcPts val="450"/>
                </a:spcBef>
                <a:spcAft>
                  <a:spcPct val="0"/>
                </a:spcAft>
                <a:buClr>
                  <a:srgbClr val="FFFFFF"/>
                </a:buClr>
                <a:buSzPct val="100000"/>
                <a:buFont typeface="Lucida Grande" charset="0"/>
                <a:buChar char="•"/>
                <a:defRPr sz="1800">
                  <a:solidFill>
                    <a:schemeClr val="tx1"/>
                  </a:solidFill>
                  <a:latin typeface="+mn-lt"/>
                  <a:ea typeface="+mn-ea"/>
                  <a:cs typeface="Segoe UI" panose="020B0502040204020203" pitchFamily="34" charset="0"/>
                  <a:sym typeface="Lucida Grande" charset="0"/>
                </a:defRPr>
              </a:lvl5pPr>
              <a:lvl6pPr marL="1343918" indent="-183059" algn="l" rtl="0" eaLnBrk="1" fontAlgn="base" hangingPunct="1">
                <a:lnSpc>
                  <a:spcPct val="90000"/>
                </a:lnSpc>
                <a:spcBef>
                  <a:spcPts val="450"/>
                </a:spcBef>
                <a:spcAft>
                  <a:spcPct val="0"/>
                </a:spcAft>
                <a:buClr>
                  <a:srgbClr val="FFFFFF"/>
                </a:buClr>
                <a:buSzPct val="100000"/>
                <a:buFont typeface="Lucida Grande" charset="0"/>
                <a:buChar char="•"/>
                <a:defRPr sz="1800">
                  <a:solidFill>
                    <a:schemeClr val="tx1"/>
                  </a:solidFill>
                  <a:latin typeface="+mn-lt"/>
                  <a:ea typeface="+mn-ea"/>
                  <a:cs typeface="+mn-cs"/>
                  <a:sym typeface="Lucida Grande" charset="0"/>
                </a:defRPr>
              </a:lvl6pPr>
              <a:lvl7pPr marL="1601093" indent="-183059" algn="l" rtl="0" eaLnBrk="1" fontAlgn="base" hangingPunct="1">
                <a:lnSpc>
                  <a:spcPct val="90000"/>
                </a:lnSpc>
                <a:spcBef>
                  <a:spcPts val="450"/>
                </a:spcBef>
                <a:spcAft>
                  <a:spcPct val="0"/>
                </a:spcAft>
                <a:buClr>
                  <a:srgbClr val="FFFFFF"/>
                </a:buClr>
                <a:buSzPct val="100000"/>
                <a:buFont typeface="Lucida Grande" charset="0"/>
                <a:buChar char="•"/>
                <a:defRPr sz="1800">
                  <a:solidFill>
                    <a:schemeClr val="tx1"/>
                  </a:solidFill>
                  <a:latin typeface="+mn-lt"/>
                  <a:ea typeface="+mn-ea"/>
                  <a:cs typeface="+mn-cs"/>
                  <a:sym typeface="Lucida Grande" charset="0"/>
                </a:defRPr>
              </a:lvl7pPr>
              <a:lvl8pPr marL="1858268" indent="-183059" algn="l" rtl="0" eaLnBrk="1" fontAlgn="base" hangingPunct="1">
                <a:lnSpc>
                  <a:spcPct val="90000"/>
                </a:lnSpc>
                <a:spcBef>
                  <a:spcPts val="450"/>
                </a:spcBef>
                <a:spcAft>
                  <a:spcPct val="0"/>
                </a:spcAft>
                <a:buClr>
                  <a:srgbClr val="FFFFFF"/>
                </a:buClr>
                <a:buSzPct val="100000"/>
                <a:buFont typeface="Lucida Grande" charset="0"/>
                <a:buChar char="•"/>
                <a:defRPr sz="1800">
                  <a:solidFill>
                    <a:schemeClr val="tx1"/>
                  </a:solidFill>
                  <a:latin typeface="+mn-lt"/>
                  <a:ea typeface="+mn-ea"/>
                  <a:cs typeface="+mn-cs"/>
                  <a:sym typeface="Lucida Grande" charset="0"/>
                </a:defRPr>
              </a:lvl8pPr>
              <a:lvl9pPr marL="2115443" indent="-183059" algn="l" rtl="0" eaLnBrk="1" fontAlgn="base" hangingPunct="1">
                <a:lnSpc>
                  <a:spcPct val="90000"/>
                </a:lnSpc>
                <a:spcBef>
                  <a:spcPts val="450"/>
                </a:spcBef>
                <a:spcAft>
                  <a:spcPct val="0"/>
                </a:spcAft>
                <a:buClr>
                  <a:srgbClr val="FFFFFF"/>
                </a:buClr>
                <a:buSzPct val="100000"/>
                <a:buFont typeface="Lucida Grande" charset="0"/>
                <a:buChar char="•"/>
                <a:defRPr sz="1800">
                  <a:solidFill>
                    <a:schemeClr val="tx1"/>
                  </a:solidFill>
                  <a:latin typeface="+mn-lt"/>
                  <a:ea typeface="+mn-ea"/>
                  <a:cs typeface="+mn-cs"/>
                  <a:sym typeface="Lucida Grande" charset="0"/>
                </a:defRPr>
              </a:lvl9pPr>
            </a:lstStyle>
            <a:p>
              <a:pPr marL="44648" indent="0" algn="ctr">
                <a:buNone/>
              </a:pPr>
              <a:r>
                <a:rPr lang="en-ZA" b="1" dirty="0" smtClean="0"/>
                <a:t>XAML Based</a:t>
              </a:r>
              <a:endParaRPr lang="en-ZA" b="1" dirty="0"/>
            </a:p>
          </p:txBody>
        </p:sp>
      </p:grpSp>
      <p:grpSp>
        <p:nvGrpSpPr>
          <p:cNvPr id="17" name="Group 16"/>
          <p:cNvGrpSpPr/>
          <p:nvPr/>
        </p:nvGrpSpPr>
        <p:grpSpPr>
          <a:xfrm>
            <a:off x="4886325" y="1385888"/>
            <a:ext cx="3571875" cy="3014662"/>
            <a:chOff x="4886325" y="1385888"/>
            <a:chExt cx="3571875" cy="3014662"/>
          </a:xfrm>
        </p:grpSpPr>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6325" y="1385888"/>
              <a:ext cx="3571875" cy="23717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sp>
          <p:nvSpPr>
            <p:cNvPr id="12" name="Content Placeholder 1"/>
            <p:cNvSpPr txBox="1">
              <a:spLocks/>
            </p:cNvSpPr>
            <p:nvPr/>
          </p:nvSpPr>
          <p:spPr>
            <a:xfrm>
              <a:off x="5043649" y="4019550"/>
              <a:ext cx="3257227" cy="381000"/>
            </a:xfrm>
            <a:prstGeom prst="rect">
              <a:avLst/>
            </a:prstGeom>
          </p:spPr>
          <p:txBody>
            <a:bodyPr vert="horz" lIns="51435" tIns="25718" rIns="51435" bIns="25718"/>
            <a:lstStyle>
              <a:lvl1pPr marL="248245" indent="-203597" algn="l" rtl="0" eaLnBrk="1" fontAlgn="base" hangingPunct="1">
                <a:lnSpc>
                  <a:spcPct val="90000"/>
                </a:lnSpc>
                <a:spcBef>
                  <a:spcPts val="563"/>
                </a:spcBef>
                <a:spcAft>
                  <a:spcPct val="0"/>
                </a:spcAft>
                <a:buClr>
                  <a:srgbClr val="FFFFFF"/>
                </a:buClr>
                <a:buSzPct val="100000"/>
                <a:buFont typeface="Lucida Grande" charset="0"/>
                <a:buChar char="•"/>
                <a:defRPr sz="2400">
                  <a:solidFill>
                    <a:schemeClr val="tx1"/>
                  </a:solidFill>
                  <a:latin typeface="+mn-lt"/>
                  <a:ea typeface="+mn-ea"/>
                  <a:cs typeface="Segoe UI" panose="020B0502040204020203" pitchFamily="34" charset="0"/>
                  <a:sym typeface="Lucida Grande" charset="0"/>
                </a:defRPr>
              </a:lvl1pPr>
              <a:lvl2pPr marL="499170" indent="-193775" algn="l" rtl="0" eaLnBrk="1" fontAlgn="base" hangingPunct="1">
                <a:lnSpc>
                  <a:spcPct val="90000"/>
                </a:lnSpc>
                <a:spcBef>
                  <a:spcPts val="506"/>
                </a:spcBef>
                <a:spcAft>
                  <a:spcPct val="0"/>
                </a:spcAft>
                <a:buClr>
                  <a:srgbClr val="FFFFFF"/>
                </a:buClr>
                <a:buSzPct val="100000"/>
                <a:buFont typeface="Lucida Grande" charset="0"/>
                <a:buChar char="•"/>
                <a:defRPr sz="2000">
                  <a:solidFill>
                    <a:schemeClr val="tx1"/>
                  </a:solidFill>
                  <a:latin typeface="+mn-lt"/>
                  <a:ea typeface="+mn-ea"/>
                  <a:cs typeface="Segoe UI" panose="020B0502040204020203" pitchFamily="34" charset="0"/>
                  <a:sym typeface="Lucida Grande" charset="0"/>
                </a:defRPr>
              </a:lvl2pPr>
              <a:lvl3pPr marL="701873" indent="-194667" algn="l" rtl="0" eaLnBrk="1" fontAlgn="base" hangingPunct="1">
                <a:lnSpc>
                  <a:spcPct val="90000"/>
                </a:lnSpc>
                <a:spcBef>
                  <a:spcPts val="450"/>
                </a:spcBef>
                <a:spcAft>
                  <a:spcPct val="0"/>
                </a:spcAft>
                <a:buClr>
                  <a:srgbClr val="FFFFFF"/>
                </a:buClr>
                <a:buSzPct val="100000"/>
                <a:buFont typeface="Lucida Grande" charset="0"/>
                <a:buChar char="•"/>
                <a:defRPr sz="1800">
                  <a:solidFill>
                    <a:schemeClr val="tx1"/>
                  </a:solidFill>
                  <a:latin typeface="+mn-lt"/>
                  <a:ea typeface="+mn-ea"/>
                  <a:cs typeface="Segoe UI" panose="020B0502040204020203" pitchFamily="34" charset="0"/>
                  <a:sym typeface="Lucida Grande" charset="0"/>
                </a:defRPr>
              </a:lvl3pPr>
              <a:lvl4pPr marL="897434" indent="-195560" algn="l" rtl="0" eaLnBrk="1" fontAlgn="base" hangingPunct="1">
                <a:lnSpc>
                  <a:spcPct val="90000"/>
                </a:lnSpc>
                <a:spcBef>
                  <a:spcPts val="450"/>
                </a:spcBef>
                <a:spcAft>
                  <a:spcPct val="0"/>
                </a:spcAft>
                <a:buClr>
                  <a:srgbClr val="FFFFFF"/>
                </a:buClr>
                <a:buSzPct val="100000"/>
                <a:buFont typeface="Lucida Grande" charset="0"/>
                <a:buChar char="•"/>
                <a:defRPr sz="1800">
                  <a:solidFill>
                    <a:schemeClr val="tx1"/>
                  </a:solidFill>
                  <a:latin typeface="+mn-lt"/>
                  <a:ea typeface="+mn-ea"/>
                  <a:cs typeface="Segoe UI" panose="020B0502040204020203" pitchFamily="34" charset="0"/>
                  <a:sym typeface="Lucida Grande" charset="0"/>
                </a:defRPr>
              </a:lvl4pPr>
              <a:lvl5pPr marL="1086743" indent="-183059" algn="l" rtl="0" eaLnBrk="1" fontAlgn="base" hangingPunct="1">
                <a:lnSpc>
                  <a:spcPct val="90000"/>
                </a:lnSpc>
                <a:spcBef>
                  <a:spcPts val="450"/>
                </a:spcBef>
                <a:spcAft>
                  <a:spcPct val="0"/>
                </a:spcAft>
                <a:buClr>
                  <a:srgbClr val="FFFFFF"/>
                </a:buClr>
                <a:buSzPct val="100000"/>
                <a:buFont typeface="Lucida Grande" charset="0"/>
                <a:buChar char="•"/>
                <a:defRPr sz="1800">
                  <a:solidFill>
                    <a:schemeClr val="tx1"/>
                  </a:solidFill>
                  <a:latin typeface="+mn-lt"/>
                  <a:ea typeface="+mn-ea"/>
                  <a:cs typeface="Segoe UI" panose="020B0502040204020203" pitchFamily="34" charset="0"/>
                  <a:sym typeface="Lucida Grande" charset="0"/>
                </a:defRPr>
              </a:lvl5pPr>
              <a:lvl6pPr marL="1343918" indent="-183059" algn="l" rtl="0" eaLnBrk="1" fontAlgn="base" hangingPunct="1">
                <a:lnSpc>
                  <a:spcPct val="90000"/>
                </a:lnSpc>
                <a:spcBef>
                  <a:spcPts val="450"/>
                </a:spcBef>
                <a:spcAft>
                  <a:spcPct val="0"/>
                </a:spcAft>
                <a:buClr>
                  <a:srgbClr val="FFFFFF"/>
                </a:buClr>
                <a:buSzPct val="100000"/>
                <a:buFont typeface="Lucida Grande" charset="0"/>
                <a:buChar char="•"/>
                <a:defRPr sz="1800">
                  <a:solidFill>
                    <a:schemeClr val="tx1"/>
                  </a:solidFill>
                  <a:latin typeface="+mn-lt"/>
                  <a:ea typeface="+mn-ea"/>
                  <a:cs typeface="+mn-cs"/>
                  <a:sym typeface="Lucida Grande" charset="0"/>
                </a:defRPr>
              </a:lvl6pPr>
              <a:lvl7pPr marL="1601093" indent="-183059" algn="l" rtl="0" eaLnBrk="1" fontAlgn="base" hangingPunct="1">
                <a:lnSpc>
                  <a:spcPct val="90000"/>
                </a:lnSpc>
                <a:spcBef>
                  <a:spcPts val="450"/>
                </a:spcBef>
                <a:spcAft>
                  <a:spcPct val="0"/>
                </a:spcAft>
                <a:buClr>
                  <a:srgbClr val="FFFFFF"/>
                </a:buClr>
                <a:buSzPct val="100000"/>
                <a:buFont typeface="Lucida Grande" charset="0"/>
                <a:buChar char="•"/>
                <a:defRPr sz="1800">
                  <a:solidFill>
                    <a:schemeClr val="tx1"/>
                  </a:solidFill>
                  <a:latin typeface="+mn-lt"/>
                  <a:ea typeface="+mn-ea"/>
                  <a:cs typeface="+mn-cs"/>
                  <a:sym typeface="Lucida Grande" charset="0"/>
                </a:defRPr>
              </a:lvl7pPr>
              <a:lvl8pPr marL="1858268" indent="-183059" algn="l" rtl="0" eaLnBrk="1" fontAlgn="base" hangingPunct="1">
                <a:lnSpc>
                  <a:spcPct val="90000"/>
                </a:lnSpc>
                <a:spcBef>
                  <a:spcPts val="450"/>
                </a:spcBef>
                <a:spcAft>
                  <a:spcPct val="0"/>
                </a:spcAft>
                <a:buClr>
                  <a:srgbClr val="FFFFFF"/>
                </a:buClr>
                <a:buSzPct val="100000"/>
                <a:buFont typeface="Lucida Grande" charset="0"/>
                <a:buChar char="•"/>
                <a:defRPr sz="1800">
                  <a:solidFill>
                    <a:schemeClr val="tx1"/>
                  </a:solidFill>
                  <a:latin typeface="+mn-lt"/>
                  <a:ea typeface="+mn-ea"/>
                  <a:cs typeface="+mn-cs"/>
                  <a:sym typeface="Lucida Grande" charset="0"/>
                </a:defRPr>
              </a:lvl8pPr>
              <a:lvl9pPr marL="2115443" indent="-183059" algn="l" rtl="0" eaLnBrk="1" fontAlgn="base" hangingPunct="1">
                <a:lnSpc>
                  <a:spcPct val="90000"/>
                </a:lnSpc>
                <a:spcBef>
                  <a:spcPts val="450"/>
                </a:spcBef>
                <a:spcAft>
                  <a:spcPct val="0"/>
                </a:spcAft>
                <a:buClr>
                  <a:srgbClr val="FFFFFF"/>
                </a:buClr>
                <a:buSzPct val="100000"/>
                <a:buFont typeface="Lucida Grande" charset="0"/>
                <a:buChar char="•"/>
                <a:defRPr sz="1800">
                  <a:solidFill>
                    <a:schemeClr val="tx1"/>
                  </a:solidFill>
                  <a:latin typeface="+mn-lt"/>
                  <a:ea typeface="+mn-ea"/>
                  <a:cs typeface="+mn-cs"/>
                  <a:sym typeface="Lucida Grande" charset="0"/>
                </a:defRPr>
              </a:lvl9pPr>
            </a:lstStyle>
            <a:p>
              <a:pPr marL="44648" indent="0" algn="ctr">
                <a:buFont typeface="Lucida Grande" charset="0"/>
                <a:buNone/>
              </a:pPr>
              <a:r>
                <a:rPr lang="en-ZA" b="1" kern="0" dirty="0" smtClean="0"/>
                <a:t>Level 200 Session</a:t>
              </a:r>
            </a:p>
          </p:txBody>
        </p:sp>
      </p:grpSp>
      <p:sp>
        <p:nvSpPr>
          <p:cNvPr id="9" name="Content Placeholder 1"/>
          <p:cNvSpPr txBox="1">
            <a:spLocks/>
          </p:cNvSpPr>
          <p:nvPr/>
        </p:nvSpPr>
        <p:spPr>
          <a:xfrm>
            <a:off x="685800" y="4629150"/>
            <a:ext cx="7543800" cy="381000"/>
          </a:xfrm>
          <a:prstGeom prst="rect">
            <a:avLst/>
          </a:prstGeom>
        </p:spPr>
        <p:txBody>
          <a:bodyPr vert="horz" lIns="51435" tIns="25718" rIns="51435" bIns="25718"/>
          <a:lstStyle>
            <a:lvl1pPr marL="248245" indent="-203597" algn="l" rtl="0" eaLnBrk="1" fontAlgn="base" hangingPunct="1">
              <a:lnSpc>
                <a:spcPct val="90000"/>
              </a:lnSpc>
              <a:spcBef>
                <a:spcPts val="563"/>
              </a:spcBef>
              <a:spcAft>
                <a:spcPct val="0"/>
              </a:spcAft>
              <a:buClr>
                <a:srgbClr val="FFFFFF"/>
              </a:buClr>
              <a:buSzPct val="100000"/>
              <a:buFont typeface="Lucida Grande" charset="0"/>
              <a:buChar char="•"/>
              <a:defRPr sz="2400">
                <a:solidFill>
                  <a:schemeClr val="tx1"/>
                </a:solidFill>
                <a:latin typeface="+mn-lt"/>
                <a:ea typeface="+mn-ea"/>
                <a:cs typeface="Segoe UI" panose="020B0502040204020203" pitchFamily="34" charset="0"/>
                <a:sym typeface="Lucida Grande" charset="0"/>
              </a:defRPr>
            </a:lvl1pPr>
            <a:lvl2pPr marL="499170" indent="-193775" algn="l" rtl="0" eaLnBrk="1" fontAlgn="base" hangingPunct="1">
              <a:lnSpc>
                <a:spcPct val="90000"/>
              </a:lnSpc>
              <a:spcBef>
                <a:spcPts val="506"/>
              </a:spcBef>
              <a:spcAft>
                <a:spcPct val="0"/>
              </a:spcAft>
              <a:buClr>
                <a:srgbClr val="FFFFFF"/>
              </a:buClr>
              <a:buSzPct val="100000"/>
              <a:buFont typeface="Lucida Grande" charset="0"/>
              <a:buChar char="•"/>
              <a:defRPr sz="2000">
                <a:solidFill>
                  <a:schemeClr val="tx1"/>
                </a:solidFill>
                <a:latin typeface="+mn-lt"/>
                <a:ea typeface="+mn-ea"/>
                <a:cs typeface="Segoe UI" panose="020B0502040204020203" pitchFamily="34" charset="0"/>
                <a:sym typeface="Lucida Grande" charset="0"/>
              </a:defRPr>
            </a:lvl2pPr>
            <a:lvl3pPr marL="701873" indent="-194667" algn="l" rtl="0" eaLnBrk="1" fontAlgn="base" hangingPunct="1">
              <a:lnSpc>
                <a:spcPct val="90000"/>
              </a:lnSpc>
              <a:spcBef>
                <a:spcPts val="450"/>
              </a:spcBef>
              <a:spcAft>
                <a:spcPct val="0"/>
              </a:spcAft>
              <a:buClr>
                <a:srgbClr val="FFFFFF"/>
              </a:buClr>
              <a:buSzPct val="100000"/>
              <a:buFont typeface="Lucida Grande" charset="0"/>
              <a:buChar char="•"/>
              <a:defRPr sz="1800">
                <a:solidFill>
                  <a:schemeClr val="tx1"/>
                </a:solidFill>
                <a:latin typeface="+mn-lt"/>
                <a:ea typeface="+mn-ea"/>
                <a:cs typeface="Segoe UI" panose="020B0502040204020203" pitchFamily="34" charset="0"/>
                <a:sym typeface="Lucida Grande" charset="0"/>
              </a:defRPr>
            </a:lvl3pPr>
            <a:lvl4pPr marL="897434" indent="-195560" algn="l" rtl="0" eaLnBrk="1" fontAlgn="base" hangingPunct="1">
              <a:lnSpc>
                <a:spcPct val="90000"/>
              </a:lnSpc>
              <a:spcBef>
                <a:spcPts val="450"/>
              </a:spcBef>
              <a:spcAft>
                <a:spcPct val="0"/>
              </a:spcAft>
              <a:buClr>
                <a:srgbClr val="FFFFFF"/>
              </a:buClr>
              <a:buSzPct val="100000"/>
              <a:buFont typeface="Lucida Grande" charset="0"/>
              <a:buChar char="•"/>
              <a:defRPr sz="1800">
                <a:solidFill>
                  <a:schemeClr val="tx1"/>
                </a:solidFill>
                <a:latin typeface="+mn-lt"/>
                <a:ea typeface="+mn-ea"/>
                <a:cs typeface="Segoe UI" panose="020B0502040204020203" pitchFamily="34" charset="0"/>
                <a:sym typeface="Lucida Grande" charset="0"/>
              </a:defRPr>
            </a:lvl4pPr>
            <a:lvl5pPr marL="1086743" indent="-183059" algn="l" rtl="0" eaLnBrk="1" fontAlgn="base" hangingPunct="1">
              <a:lnSpc>
                <a:spcPct val="90000"/>
              </a:lnSpc>
              <a:spcBef>
                <a:spcPts val="450"/>
              </a:spcBef>
              <a:spcAft>
                <a:spcPct val="0"/>
              </a:spcAft>
              <a:buClr>
                <a:srgbClr val="FFFFFF"/>
              </a:buClr>
              <a:buSzPct val="100000"/>
              <a:buFont typeface="Lucida Grande" charset="0"/>
              <a:buChar char="•"/>
              <a:defRPr sz="1800">
                <a:solidFill>
                  <a:schemeClr val="tx1"/>
                </a:solidFill>
                <a:latin typeface="+mn-lt"/>
                <a:ea typeface="+mn-ea"/>
                <a:cs typeface="Segoe UI" panose="020B0502040204020203" pitchFamily="34" charset="0"/>
                <a:sym typeface="Lucida Grande" charset="0"/>
              </a:defRPr>
            </a:lvl5pPr>
            <a:lvl6pPr marL="1343918" indent="-183059" algn="l" rtl="0" eaLnBrk="1" fontAlgn="base" hangingPunct="1">
              <a:lnSpc>
                <a:spcPct val="90000"/>
              </a:lnSpc>
              <a:spcBef>
                <a:spcPts val="450"/>
              </a:spcBef>
              <a:spcAft>
                <a:spcPct val="0"/>
              </a:spcAft>
              <a:buClr>
                <a:srgbClr val="FFFFFF"/>
              </a:buClr>
              <a:buSzPct val="100000"/>
              <a:buFont typeface="Lucida Grande" charset="0"/>
              <a:buChar char="•"/>
              <a:defRPr sz="1800">
                <a:solidFill>
                  <a:schemeClr val="tx1"/>
                </a:solidFill>
                <a:latin typeface="+mn-lt"/>
                <a:ea typeface="+mn-ea"/>
                <a:cs typeface="+mn-cs"/>
                <a:sym typeface="Lucida Grande" charset="0"/>
              </a:defRPr>
            </a:lvl6pPr>
            <a:lvl7pPr marL="1601093" indent="-183059" algn="l" rtl="0" eaLnBrk="1" fontAlgn="base" hangingPunct="1">
              <a:lnSpc>
                <a:spcPct val="90000"/>
              </a:lnSpc>
              <a:spcBef>
                <a:spcPts val="450"/>
              </a:spcBef>
              <a:spcAft>
                <a:spcPct val="0"/>
              </a:spcAft>
              <a:buClr>
                <a:srgbClr val="FFFFFF"/>
              </a:buClr>
              <a:buSzPct val="100000"/>
              <a:buFont typeface="Lucida Grande" charset="0"/>
              <a:buChar char="•"/>
              <a:defRPr sz="1800">
                <a:solidFill>
                  <a:schemeClr val="tx1"/>
                </a:solidFill>
                <a:latin typeface="+mn-lt"/>
                <a:ea typeface="+mn-ea"/>
                <a:cs typeface="+mn-cs"/>
                <a:sym typeface="Lucida Grande" charset="0"/>
              </a:defRPr>
            </a:lvl7pPr>
            <a:lvl8pPr marL="1858268" indent="-183059" algn="l" rtl="0" eaLnBrk="1" fontAlgn="base" hangingPunct="1">
              <a:lnSpc>
                <a:spcPct val="90000"/>
              </a:lnSpc>
              <a:spcBef>
                <a:spcPts val="450"/>
              </a:spcBef>
              <a:spcAft>
                <a:spcPct val="0"/>
              </a:spcAft>
              <a:buClr>
                <a:srgbClr val="FFFFFF"/>
              </a:buClr>
              <a:buSzPct val="100000"/>
              <a:buFont typeface="Lucida Grande" charset="0"/>
              <a:buChar char="•"/>
              <a:defRPr sz="1800">
                <a:solidFill>
                  <a:schemeClr val="tx1"/>
                </a:solidFill>
                <a:latin typeface="+mn-lt"/>
                <a:ea typeface="+mn-ea"/>
                <a:cs typeface="+mn-cs"/>
                <a:sym typeface="Lucida Grande" charset="0"/>
              </a:defRPr>
            </a:lvl8pPr>
            <a:lvl9pPr marL="2115443" indent="-183059" algn="l" rtl="0" eaLnBrk="1" fontAlgn="base" hangingPunct="1">
              <a:lnSpc>
                <a:spcPct val="90000"/>
              </a:lnSpc>
              <a:spcBef>
                <a:spcPts val="450"/>
              </a:spcBef>
              <a:spcAft>
                <a:spcPct val="0"/>
              </a:spcAft>
              <a:buClr>
                <a:srgbClr val="FFFFFF"/>
              </a:buClr>
              <a:buSzPct val="100000"/>
              <a:buFont typeface="Lucida Grande" charset="0"/>
              <a:buChar char="•"/>
              <a:defRPr sz="1800">
                <a:solidFill>
                  <a:schemeClr val="tx1"/>
                </a:solidFill>
                <a:latin typeface="+mn-lt"/>
                <a:ea typeface="+mn-ea"/>
                <a:cs typeface="+mn-cs"/>
                <a:sym typeface="Lucida Grande" charset="0"/>
              </a:defRPr>
            </a:lvl9pPr>
          </a:lstStyle>
          <a:p>
            <a:pPr marL="44648" indent="0" algn="ctr">
              <a:buNone/>
            </a:pPr>
            <a:r>
              <a:rPr lang="en-ZA" b="1" dirty="0"/>
              <a:t>https://github.com/MarkPearl/TechEd2013_MVVM.git</a:t>
            </a:r>
          </a:p>
        </p:txBody>
      </p:sp>
    </p:spTree>
    <p:extLst>
      <p:ext uri="{BB962C8B-B14F-4D97-AF65-F5344CB8AC3E}">
        <p14:creationId xmlns:p14="http://schemas.microsoft.com/office/powerpoint/2010/main" val="997200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Don’t forget….</a:t>
            </a:r>
            <a:endParaRPr lang="en-ZA" dirty="0"/>
          </a:p>
        </p:txBody>
      </p:sp>
      <p:sp>
        <p:nvSpPr>
          <p:cNvPr id="3" name="Content Placeholder 2"/>
          <p:cNvSpPr>
            <a:spLocks noGrp="1"/>
          </p:cNvSpPr>
          <p:nvPr>
            <p:ph idx="1"/>
          </p:nvPr>
        </p:nvSpPr>
        <p:spPr>
          <a:xfrm>
            <a:off x="431388" y="1019967"/>
            <a:ext cx="8153400" cy="1303690"/>
          </a:xfrm>
        </p:spPr>
        <p:txBody>
          <a:bodyPr/>
          <a:lstStyle/>
          <a:p>
            <a:r>
              <a:rPr lang="en-ZA" dirty="0" smtClean="0">
                <a:solidFill>
                  <a:schemeClr val="bg1"/>
                </a:solidFill>
              </a:rPr>
              <a:t>To rate this session!</a:t>
            </a:r>
          </a:p>
          <a:p>
            <a:pPr marL="305395" lvl="1" indent="0">
              <a:buNone/>
            </a:pPr>
            <a:r>
              <a:rPr lang="en-ZA" sz="1400" b="1" i="1" dirty="0" smtClean="0">
                <a:solidFill>
                  <a:schemeClr val="bg1"/>
                </a:solidFill>
              </a:rPr>
              <a:t>WHERE??      </a:t>
            </a:r>
            <a:r>
              <a:rPr lang="en-ZA" sz="1400" dirty="0" err="1" smtClean="0">
                <a:solidFill>
                  <a:schemeClr val="bg1"/>
                </a:solidFill>
              </a:rPr>
              <a:t>CommsNet</a:t>
            </a:r>
            <a:r>
              <a:rPr lang="en-ZA" sz="1400" dirty="0" smtClean="0">
                <a:solidFill>
                  <a:schemeClr val="bg1"/>
                </a:solidFill>
              </a:rPr>
              <a:t> area   Windows8 App     Windows Phone     www.teched.co.za</a:t>
            </a:r>
            <a:endParaRPr lang="en-ZA" sz="1400" dirty="0">
              <a:solidFill>
                <a:schemeClr val="bg1"/>
              </a:solidFill>
            </a:endParaRPr>
          </a:p>
        </p:txBody>
      </p:sp>
      <p:sp>
        <p:nvSpPr>
          <p:cNvPr id="4" name="Content Placeholder 3"/>
          <p:cNvSpPr>
            <a:spLocks noGrp="1"/>
          </p:cNvSpPr>
          <p:nvPr>
            <p:ph idx="10"/>
          </p:nvPr>
        </p:nvSpPr>
        <p:spPr>
          <a:xfrm>
            <a:off x="421863" y="2361098"/>
            <a:ext cx="8153400" cy="1104111"/>
          </a:xfrm>
        </p:spPr>
        <p:txBody>
          <a:bodyPr/>
          <a:lstStyle/>
          <a:p>
            <a:r>
              <a:rPr lang="en-ZA" dirty="0" smtClean="0"/>
              <a:t>To download the </a:t>
            </a:r>
            <a:r>
              <a:rPr lang="en-ZA" u="sng" dirty="0" smtClean="0"/>
              <a:t>content</a:t>
            </a:r>
            <a:r>
              <a:rPr lang="en-ZA" dirty="0" smtClean="0"/>
              <a:t> of this session on www.MyTechEd</a:t>
            </a:r>
            <a:endParaRPr lang="en-ZA" dirty="0"/>
          </a:p>
        </p:txBody>
      </p:sp>
      <p:sp>
        <p:nvSpPr>
          <p:cNvPr id="5" name="Content Placeholder 4"/>
          <p:cNvSpPr>
            <a:spLocks noGrp="1"/>
          </p:cNvSpPr>
          <p:nvPr>
            <p:ph idx="11"/>
          </p:nvPr>
        </p:nvSpPr>
        <p:spPr>
          <a:xfrm>
            <a:off x="412338" y="3502650"/>
            <a:ext cx="8162925" cy="1126500"/>
          </a:xfrm>
        </p:spPr>
        <p:txBody>
          <a:bodyPr/>
          <a:lstStyle/>
          <a:p>
            <a:r>
              <a:rPr lang="en-ZA" dirty="0" smtClean="0"/>
              <a:t>To check out our app/info boards for Competitions</a:t>
            </a:r>
            <a:endParaRPr lang="en-ZA" dirty="0"/>
          </a:p>
        </p:txBody>
      </p:sp>
      <p:grpSp>
        <p:nvGrpSpPr>
          <p:cNvPr id="7" name="Group 6"/>
          <p:cNvGrpSpPr/>
          <p:nvPr/>
        </p:nvGrpSpPr>
        <p:grpSpPr bwMode="black">
          <a:xfrm>
            <a:off x="219439" y="244376"/>
            <a:ext cx="217783" cy="461843"/>
            <a:chOff x="8920162" y="3943878"/>
            <a:chExt cx="419101" cy="889001"/>
          </a:xfrm>
          <a:solidFill>
            <a:srgbClr val="FFFFFF"/>
          </a:solidFill>
        </p:grpSpPr>
        <p:sp>
          <p:nvSpPr>
            <p:cNvPr id="8" name="Oval 16"/>
            <p:cNvSpPr>
              <a:spLocks noChangeArrowheads="1"/>
            </p:cNvSpPr>
            <p:nvPr/>
          </p:nvSpPr>
          <p:spPr bwMode="black">
            <a:xfrm>
              <a:off x="9148762" y="3943878"/>
              <a:ext cx="149225" cy="1460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a:p>
          </p:txBody>
        </p:sp>
        <p:sp>
          <p:nvSpPr>
            <p:cNvPr id="9" name="Freeform 17"/>
            <p:cNvSpPr>
              <a:spLocks/>
            </p:cNvSpPr>
            <p:nvPr/>
          </p:nvSpPr>
          <p:spPr bwMode="black">
            <a:xfrm>
              <a:off x="9017000" y="4123266"/>
              <a:ext cx="322263" cy="709613"/>
            </a:xfrm>
            <a:custGeom>
              <a:avLst/>
              <a:gdLst>
                <a:gd name="T0" fmla="*/ 76 w 86"/>
                <a:gd name="T1" fmla="*/ 0 h 189"/>
                <a:gd name="T2" fmla="*/ 80 w 86"/>
                <a:gd name="T3" fmla="*/ 3 h 189"/>
                <a:gd name="T4" fmla="*/ 83 w 86"/>
                <a:gd name="T5" fmla="*/ 11 h 189"/>
                <a:gd name="T6" fmla="*/ 78 w 86"/>
                <a:gd name="T7" fmla="*/ 21 h 189"/>
                <a:gd name="T8" fmla="*/ 44 w 86"/>
                <a:gd name="T9" fmla="*/ 47 h 189"/>
                <a:gd name="T10" fmla="*/ 39 w 86"/>
                <a:gd name="T11" fmla="*/ 50 h 189"/>
                <a:gd name="T12" fmla="*/ 39 w 86"/>
                <a:gd name="T13" fmla="*/ 81 h 189"/>
                <a:gd name="T14" fmla="*/ 2 w 86"/>
                <a:gd name="T15" fmla="*/ 173 h 189"/>
                <a:gd name="T16" fmla="*/ 9 w 86"/>
                <a:gd name="T17" fmla="*/ 188 h 189"/>
                <a:gd name="T18" fmla="*/ 13 w 86"/>
                <a:gd name="T19" fmla="*/ 189 h 189"/>
                <a:gd name="T20" fmla="*/ 24 w 86"/>
                <a:gd name="T21" fmla="*/ 181 h 189"/>
                <a:gd name="T22" fmla="*/ 63 w 86"/>
                <a:gd name="T23" fmla="*/ 83 h 189"/>
                <a:gd name="T24" fmla="*/ 63 w 86"/>
                <a:gd name="T25" fmla="*/ 177 h 189"/>
                <a:gd name="T26" fmla="*/ 74 w 86"/>
                <a:gd name="T27" fmla="*/ 189 h 189"/>
                <a:gd name="T28" fmla="*/ 86 w 86"/>
                <a:gd name="T29" fmla="*/ 177 h 189"/>
                <a:gd name="T30" fmla="*/ 86 w 86"/>
                <a:gd name="T31" fmla="*/ 72 h 189"/>
                <a:gd name="T32" fmla="*/ 86 w 86"/>
                <a:gd name="T33" fmla="*/ 17 h 189"/>
                <a:gd name="T34" fmla="*/ 76 w 86"/>
                <a:gd name="T3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189">
                  <a:moveTo>
                    <a:pt x="76" y="0"/>
                  </a:moveTo>
                  <a:cubicBezTo>
                    <a:pt x="78" y="1"/>
                    <a:pt x="79" y="2"/>
                    <a:pt x="80" y="3"/>
                  </a:cubicBezTo>
                  <a:cubicBezTo>
                    <a:pt x="82" y="6"/>
                    <a:pt x="83" y="8"/>
                    <a:pt x="83" y="11"/>
                  </a:cubicBezTo>
                  <a:cubicBezTo>
                    <a:pt x="83" y="15"/>
                    <a:pt x="81" y="18"/>
                    <a:pt x="78" y="21"/>
                  </a:cubicBezTo>
                  <a:cubicBezTo>
                    <a:pt x="44" y="47"/>
                    <a:pt x="44" y="47"/>
                    <a:pt x="44" y="47"/>
                  </a:cubicBezTo>
                  <a:cubicBezTo>
                    <a:pt x="42" y="49"/>
                    <a:pt x="40" y="49"/>
                    <a:pt x="39" y="50"/>
                  </a:cubicBezTo>
                  <a:cubicBezTo>
                    <a:pt x="39" y="81"/>
                    <a:pt x="39" y="81"/>
                    <a:pt x="39" y="81"/>
                  </a:cubicBezTo>
                  <a:cubicBezTo>
                    <a:pt x="2" y="173"/>
                    <a:pt x="2" y="173"/>
                    <a:pt x="2" y="173"/>
                  </a:cubicBezTo>
                  <a:cubicBezTo>
                    <a:pt x="0" y="179"/>
                    <a:pt x="3" y="186"/>
                    <a:pt x="9" y="188"/>
                  </a:cubicBezTo>
                  <a:cubicBezTo>
                    <a:pt x="10" y="189"/>
                    <a:pt x="12" y="189"/>
                    <a:pt x="13" y="189"/>
                  </a:cubicBezTo>
                  <a:cubicBezTo>
                    <a:pt x="18" y="189"/>
                    <a:pt x="22" y="186"/>
                    <a:pt x="24" y="181"/>
                  </a:cubicBezTo>
                  <a:cubicBezTo>
                    <a:pt x="63" y="83"/>
                    <a:pt x="63" y="83"/>
                    <a:pt x="63" y="83"/>
                  </a:cubicBezTo>
                  <a:cubicBezTo>
                    <a:pt x="63" y="177"/>
                    <a:pt x="63" y="177"/>
                    <a:pt x="63" y="177"/>
                  </a:cubicBezTo>
                  <a:cubicBezTo>
                    <a:pt x="63" y="184"/>
                    <a:pt x="68" y="189"/>
                    <a:pt x="74" y="189"/>
                  </a:cubicBezTo>
                  <a:cubicBezTo>
                    <a:pt x="81" y="189"/>
                    <a:pt x="86" y="184"/>
                    <a:pt x="86" y="177"/>
                  </a:cubicBezTo>
                  <a:cubicBezTo>
                    <a:pt x="86" y="72"/>
                    <a:pt x="86" y="72"/>
                    <a:pt x="86" y="72"/>
                  </a:cubicBezTo>
                  <a:cubicBezTo>
                    <a:pt x="86" y="17"/>
                    <a:pt x="86" y="17"/>
                    <a:pt x="86" y="17"/>
                  </a:cubicBezTo>
                  <a:cubicBezTo>
                    <a:pt x="86" y="8"/>
                    <a:pt x="83" y="2"/>
                    <a:pt x="7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a:p>
          </p:txBody>
        </p:sp>
        <p:sp>
          <p:nvSpPr>
            <p:cNvPr id="10" name="Freeform 18"/>
            <p:cNvSpPr>
              <a:spLocks/>
            </p:cNvSpPr>
            <p:nvPr/>
          </p:nvSpPr>
          <p:spPr bwMode="black">
            <a:xfrm>
              <a:off x="9051925" y="4089928"/>
              <a:ext cx="265113" cy="206375"/>
            </a:xfrm>
            <a:custGeom>
              <a:avLst/>
              <a:gdLst>
                <a:gd name="T0" fmla="*/ 30 w 71"/>
                <a:gd name="T1" fmla="*/ 33 h 55"/>
                <a:gd name="T2" fmla="*/ 18 w 71"/>
                <a:gd name="T3" fmla="*/ 6 h 55"/>
                <a:gd name="T4" fmla="*/ 6 w 71"/>
                <a:gd name="T5" fmla="*/ 2 h 55"/>
                <a:gd name="T6" fmla="*/ 2 w 71"/>
                <a:gd name="T7" fmla="*/ 14 h 55"/>
                <a:gd name="T8" fmla="*/ 20 w 71"/>
                <a:gd name="T9" fmla="*/ 50 h 55"/>
                <a:gd name="T10" fmla="*/ 25 w 71"/>
                <a:gd name="T11" fmla="*/ 55 h 55"/>
                <a:gd name="T12" fmla="*/ 27 w 71"/>
                <a:gd name="T13" fmla="*/ 55 h 55"/>
                <a:gd name="T14" fmla="*/ 33 w 71"/>
                <a:gd name="T15" fmla="*/ 53 h 55"/>
                <a:gd name="T16" fmla="*/ 67 w 71"/>
                <a:gd name="T17" fmla="*/ 27 h 55"/>
                <a:gd name="T18" fmla="*/ 69 w 71"/>
                <a:gd name="T19" fmla="*/ 15 h 55"/>
                <a:gd name="T20" fmla="*/ 56 w 71"/>
                <a:gd name="T21" fmla="*/ 13 h 55"/>
                <a:gd name="T22" fmla="*/ 30 w 71"/>
                <a:gd name="T23"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55">
                  <a:moveTo>
                    <a:pt x="30" y="33"/>
                  </a:moveTo>
                  <a:cubicBezTo>
                    <a:pt x="18" y="6"/>
                    <a:pt x="18" y="6"/>
                    <a:pt x="18" y="6"/>
                  </a:cubicBezTo>
                  <a:cubicBezTo>
                    <a:pt x="16" y="2"/>
                    <a:pt x="10" y="0"/>
                    <a:pt x="6" y="2"/>
                  </a:cubicBezTo>
                  <a:cubicBezTo>
                    <a:pt x="2" y="4"/>
                    <a:pt x="0" y="10"/>
                    <a:pt x="2" y="14"/>
                  </a:cubicBezTo>
                  <a:cubicBezTo>
                    <a:pt x="20" y="50"/>
                    <a:pt x="20" y="50"/>
                    <a:pt x="20" y="50"/>
                  </a:cubicBezTo>
                  <a:cubicBezTo>
                    <a:pt x="21" y="53"/>
                    <a:pt x="23" y="54"/>
                    <a:pt x="25" y="55"/>
                  </a:cubicBezTo>
                  <a:cubicBezTo>
                    <a:pt x="26" y="55"/>
                    <a:pt x="27" y="55"/>
                    <a:pt x="27" y="55"/>
                  </a:cubicBezTo>
                  <a:cubicBezTo>
                    <a:pt x="29" y="55"/>
                    <a:pt x="31" y="55"/>
                    <a:pt x="33" y="53"/>
                  </a:cubicBezTo>
                  <a:cubicBezTo>
                    <a:pt x="67" y="27"/>
                    <a:pt x="67" y="27"/>
                    <a:pt x="67" y="27"/>
                  </a:cubicBezTo>
                  <a:cubicBezTo>
                    <a:pt x="71" y="24"/>
                    <a:pt x="71" y="18"/>
                    <a:pt x="69" y="15"/>
                  </a:cubicBezTo>
                  <a:cubicBezTo>
                    <a:pt x="66" y="11"/>
                    <a:pt x="60" y="10"/>
                    <a:pt x="56" y="13"/>
                  </a:cubicBezTo>
                  <a:lnTo>
                    <a:pt x="3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a:p>
          </p:txBody>
        </p:sp>
        <p:sp>
          <p:nvSpPr>
            <p:cNvPr id="11" name="Freeform 19"/>
            <p:cNvSpPr>
              <a:spLocks/>
            </p:cNvSpPr>
            <p:nvPr/>
          </p:nvSpPr>
          <p:spPr bwMode="black">
            <a:xfrm>
              <a:off x="8953500" y="3958166"/>
              <a:ext cx="90488" cy="165100"/>
            </a:xfrm>
            <a:custGeom>
              <a:avLst/>
              <a:gdLst>
                <a:gd name="T0" fmla="*/ 24 w 24"/>
                <a:gd name="T1" fmla="*/ 27 h 44"/>
                <a:gd name="T2" fmla="*/ 24 w 24"/>
                <a:gd name="T3" fmla="*/ 17 h 44"/>
                <a:gd name="T4" fmla="*/ 24 w 24"/>
                <a:gd name="T5" fmla="*/ 16 h 44"/>
                <a:gd name="T6" fmla="*/ 0 w 24"/>
                <a:gd name="T7" fmla="*/ 0 h 44"/>
                <a:gd name="T8" fmla="*/ 0 w 24"/>
                <a:gd name="T9" fmla="*/ 44 h 44"/>
                <a:gd name="T10" fmla="*/ 24 w 24"/>
                <a:gd name="T11" fmla="*/ 28 h 44"/>
                <a:gd name="T12" fmla="*/ 24 w 24"/>
                <a:gd name="T13" fmla="*/ 27 h 44"/>
              </a:gdLst>
              <a:ahLst/>
              <a:cxnLst>
                <a:cxn ang="0">
                  <a:pos x="T0" y="T1"/>
                </a:cxn>
                <a:cxn ang="0">
                  <a:pos x="T2" y="T3"/>
                </a:cxn>
                <a:cxn ang="0">
                  <a:pos x="T4" y="T5"/>
                </a:cxn>
                <a:cxn ang="0">
                  <a:pos x="T6" y="T7"/>
                </a:cxn>
                <a:cxn ang="0">
                  <a:pos x="T8" y="T9"/>
                </a:cxn>
                <a:cxn ang="0">
                  <a:pos x="T10" y="T11"/>
                </a:cxn>
                <a:cxn ang="0">
                  <a:pos x="T12" y="T13"/>
                </a:cxn>
              </a:cxnLst>
              <a:rect l="0" t="0" r="r" b="b"/>
              <a:pathLst>
                <a:path w="24" h="44">
                  <a:moveTo>
                    <a:pt x="24" y="27"/>
                  </a:moveTo>
                  <a:cubicBezTo>
                    <a:pt x="24" y="17"/>
                    <a:pt x="24" y="17"/>
                    <a:pt x="24" y="17"/>
                  </a:cubicBezTo>
                  <a:cubicBezTo>
                    <a:pt x="24" y="16"/>
                    <a:pt x="24" y="16"/>
                    <a:pt x="24" y="16"/>
                  </a:cubicBezTo>
                  <a:cubicBezTo>
                    <a:pt x="0" y="0"/>
                    <a:pt x="0" y="0"/>
                    <a:pt x="0" y="0"/>
                  </a:cubicBezTo>
                  <a:cubicBezTo>
                    <a:pt x="0" y="44"/>
                    <a:pt x="0" y="44"/>
                    <a:pt x="0" y="44"/>
                  </a:cubicBezTo>
                  <a:cubicBezTo>
                    <a:pt x="24" y="28"/>
                    <a:pt x="24" y="28"/>
                    <a:pt x="24" y="28"/>
                  </a:cubicBezTo>
                  <a:cubicBezTo>
                    <a:pt x="24" y="27"/>
                    <a:pt x="24" y="27"/>
                    <a:pt x="24"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a:p>
          </p:txBody>
        </p:sp>
        <p:sp>
          <p:nvSpPr>
            <p:cNvPr id="12" name="Freeform 20"/>
            <p:cNvSpPr>
              <a:spLocks/>
            </p:cNvSpPr>
            <p:nvPr/>
          </p:nvSpPr>
          <p:spPr bwMode="black">
            <a:xfrm>
              <a:off x="9055100" y="4010553"/>
              <a:ext cx="68263" cy="60325"/>
            </a:xfrm>
            <a:custGeom>
              <a:avLst/>
              <a:gdLst>
                <a:gd name="T0" fmla="*/ 3 w 18"/>
                <a:gd name="T1" fmla="*/ 16 h 16"/>
                <a:gd name="T2" fmla="*/ 15 w 18"/>
                <a:gd name="T3" fmla="*/ 16 h 16"/>
                <a:gd name="T4" fmla="*/ 18 w 18"/>
                <a:gd name="T5" fmla="*/ 13 h 16"/>
                <a:gd name="T6" fmla="*/ 18 w 18"/>
                <a:gd name="T7" fmla="*/ 3 h 16"/>
                <a:gd name="T8" fmla="*/ 15 w 18"/>
                <a:gd name="T9" fmla="*/ 0 h 16"/>
                <a:gd name="T10" fmla="*/ 3 w 18"/>
                <a:gd name="T11" fmla="*/ 0 h 16"/>
                <a:gd name="T12" fmla="*/ 0 w 18"/>
                <a:gd name="T13" fmla="*/ 3 h 16"/>
                <a:gd name="T14" fmla="*/ 0 w 18"/>
                <a:gd name="T15" fmla="*/ 13 h 16"/>
                <a:gd name="T16" fmla="*/ 3 w 1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6">
                  <a:moveTo>
                    <a:pt x="3" y="16"/>
                  </a:moveTo>
                  <a:cubicBezTo>
                    <a:pt x="15" y="16"/>
                    <a:pt x="15" y="16"/>
                    <a:pt x="15" y="16"/>
                  </a:cubicBezTo>
                  <a:cubicBezTo>
                    <a:pt x="17" y="16"/>
                    <a:pt x="18" y="15"/>
                    <a:pt x="18" y="13"/>
                  </a:cubicBezTo>
                  <a:cubicBezTo>
                    <a:pt x="18" y="3"/>
                    <a:pt x="18" y="3"/>
                    <a:pt x="18" y="3"/>
                  </a:cubicBezTo>
                  <a:cubicBezTo>
                    <a:pt x="18" y="1"/>
                    <a:pt x="17" y="0"/>
                    <a:pt x="15" y="0"/>
                  </a:cubicBezTo>
                  <a:cubicBezTo>
                    <a:pt x="3" y="0"/>
                    <a:pt x="3" y="0"/>
                    <a:pt x="3" y="0"/>
                  </a:cubicBezTo>
                  <a:cubicBezTo>
                    <a:pt x="1" y="0"/>
                    <a:pt x="0" y="1"/>
                    <a:pt x="0" y="3"/>
                  </a:cubicBezTo>
                  <a:cubicBezTo>
                    <a:pt x="0" y="13"/>
                    <a:pt x="0" y="13"/>
                    <a:pt x="0" y="13"/>
                  </a:cubicBezTo>
                  <a:cubicBezTo>
                    <a:pt x="0" y="15"/>
                    <a:pt x="1" y="16"/>
                    <a:pt x="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a:p>
          </p:txBody>
        </p:sp>
        <p:sp>
          <p:nvSpPr>
            <p:cNvPr id="13" name="Freeform 21"/>
            <p:cNvSpPr>
              <a:spLocks/>
            </p:cNvSpPr>
            <p:nvPr/>
          </p:nvSpPr>
          <p:spPr bwMode="black">
            <a:xfrm>
              <a:off x="8920162" y="3943878"/>
              <a:ext cx="19050" cy="195263"/>
            </a:xfrm>
            <a:custGeom>
              <a:avLst/>
              <a:gdLst>
                <a:gd name="T0" fmla="*/ 3 w 5"/>
                <a:gd name="T1" fmla="*/ 0 h 52"/>
                <a:gd name="T2" fmla="*/ 2 w 5"/>
                <a:gd name="T3" fmla="*/ 0 h 52"/>
                <a:gd name="T4" fmla="*/ 0 w 5"/>
                <a:gd name="T5" fmla="*/ 2 h 52"/>
                <a:gd name="T6" fmla="*/ 0 w 5"/>
                <a:gd name="T7" fmla="*/ 50 h 52"/>
                <a:gd name="T8" fmla="*/ 2 w 5"/>
                <a:gd name="T9" fmla="*/ 52 h 52"/>
                <a:gd name="T10" fmla="*/ 3 w 5"/>
                <a:gd name="T11" fmla="*/ 52 h 52"/>
                <a:gd name="T12" fmla="*/ 5 w 5"/>
                <a:gd name="T13" fmla="*/ 50 h 52"/>
                <a:gd name="T14" fmla="*/ 5 w 5"/>
                <a:gd name="T15" fmla="*/ 2 h 52"/>
                <a:gd name="T16" fmla="*/ 3 w 5"/>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2">
                  <a:moveTo>
                    <a:pt x="3" y="0"/>
                  </a:moveTo>
                  <a:cubicBezTo>
                    <a:pt x="2" y="0"/>
                    <a:pt x="2" y="0"/>
                    <a:pt x="2" y="0"/>
                  </a:cubicBezTo>
                  <a:cubicBezTo>
                    <a:pt x="1" y="0"/>
                    <a:pt x="0" y="1"/>
                    <a:pt x="0" y="2"/>
                  </a:cubicBezTo>
                  <a:cubicBezTo>
                    <a:pt x="0" y="50"/>
                    <a:pt x="0" y="50"/>
                    <a:pt x="0" y="50"/>
                  </a:cubicBezTo>
                  <a:cubicBezTo>
                    <a:pt x="0" y="51"/>
                    <a:pt x="1" y="52"/>
                    <a:pt x="2" y="52"/>
                  </a:cubicBezTo>
                  <a:cubicBezTo>
                    <a:pt x="3" y="52"/>
                    <a:pt x="3" y="52"/>
                    <a:pt x="3" y="52"/>
                  </a:cubicBezTo>
                  <a:cubicBezTo>
                    <a:pt x="4" y="52"/>
                    <a:pt x="5" y="51"/>
                    <a:pt x="5" y="50"/>
                  </a:cubicBezTo>
                  <a:cubicBezTo>
                    <a:pt x="5" y="2"/>
                    <a:pt x="5" y="2"/>
                    <a:pt x="5" y="2"/>
                  </a:cubicBezTo>
                  <a:cubicBezTo>
                    <a:pt x="5" y="1"/>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a:p>
          </p:txBody>
        </p:sp>
      </p:grpSp>
      <p:sp>
        <p:nvSpPr>
          <p:cNvPr id="16" name="Freeform 14"/>
          <p:cNvSpPr>
            <a:spLocks noEditPoints="1"/>
          </p:cNvSpPr>
          <p:nvPr/>
        </p:nvSpPr>
        <p:spPr bwMode="black">
          <a:xfrm>
            <a:off x="7924800" y="1504950"/>
            <a:ext cx="451171" cy="570504"/>
          </a:xfrm>
          <a:custGeom>
            <a:avLst/>
            <a:gdLst>
              <a:gd name="T0" fmla="*/ 0 w 383"/>
              <a:gd name="T1" fmla="*/ 378 h 405"/>
              <a:gd name="T2" fmla="*/ 0 w 383"/>
              <a:gd name="T3" fmla="*/ 163 h 405"/>
              <a:gd name="T4" fmla="*/ 39 w 383"/>
              <a:gd name="T5" fmla="*/ 163 h 405"/>
              <a:gd name="T6" fmla="*/ 39 w 383"/>
              <a:gd name="T7" fmla="*/ 378 h 405"/>
              <a:gd name="T8" fmla="*/ 0 w 383"/>
              <a:gd name="T9" fmla="*/ 378 h 405"/>
              <a:gd name="T10" fmla="*/ 357 w 383"/>
              <a:gd name="T11" fmla="*/ 158 h 405"/>
              <a:gd name="T12" fmla="*/ 263 w 383"/>
              <a:gd name="T13" fmla="*/ 156 h 405"/>
              <a:gd name="T14" fmla="*/ 286 w 383"/>
              <a:gd name="T15" fmla="*/ 97 h 405"/>
              <a:gd name="T16" fmla="*/ 260 w 383"/>
              <a:gd name="T17" fmla="*/ 0 h 405"/>
              <a:gd name="T18" fmla="*/ 233 w 383"/>
              <a:gd name="T19" fmla="*/ 26 h 405"/>
              <a:gd name="T20" fmla="*/ 131 w 383"/>
              <a:gd name="T21" fmla="*/ 145 h 405"/>
              <a:gd name="T22" fmla="*/ 59 w 383"/>
              <a:gd name="T23" fmla="*/ 185 h 405"/>
              <a:gd name="T24" fmla="*/ 59 w 383"/>
              <a:gd name="T25" fmla="*/ 364 h 405"/>
              <a:gd name="T26" fmla="*/ 162 w 383"/>
              <a:gd name="T27" fmla="*/ 405 h 405"/>
              <a:gd name="T28" fmla="*/ 276 w 383"/>
              <a:gd name="T29" fmla="*/ 403 h 405"/>
              <a:gd name="T30" fmla="*/ 305 w 383"/>
              <a:gd name="T31" fmla="*/ 377 h 405"/>
              <a:gd name="T32" fmla="*/ 291 w 383"/>
              <a:gd name="T33" fmla="*/ 351 h 405"/>
              <a:gd name="T34" fmla="*/ 291 w 383"/>
              <a:gd name="T35" fmla="*/ 351 h 405"/>
              <a:gd name="T36" fmla="*/ 290 w 383"/>
              <a:gd name="T37" fmla="*/ 351 h 405"/>
              <a:gd name="T38" fmla="*/ 286 w 383"/>
              <a:gd name="T39" fmla="*/ 346 h 405"/>
              <a:gd name="T40" fmla="*/ 291 w 383"/>
              <a:gd name="T41" fmla="*/ 340 h 405"/>
              <a:gd name="T42" fmla="*/ 302 w 383"/>
              <a:gd name="T43" fmla="*/ 340 h 405"/>
              <a:gd name="T44" fmla="*/ 331 w 383"/>
              <a:gd name="T45" fmla="*/ 314 h 405"/>
              <a:gd name="T46" fmla="*/ 317 w 383"/>
              <a:gd name="T47" fmla="*/ 288 h 405"/>
              <a:gd name="T48" fmla="*/ 317 w 383"/>
              <a:gd name="T49" fmla="*/ 288 h 405"/>
              <a:gd name="T50" fmla="*/ 316 w 383"/>
              <a:gd name="T51" fmla="*/ 287 h 405"/>
              <a:gd name="T52" fmla="*/ 312 w 383"/>
              <a:gd name="T53" fmla="*/ 282 h 405"/>
              <a:gd name="T54" fmla="*/ 317 w 383"/>
              <a:gd name="T55" fmla="*/ 277 h 405"/>
              <a:gd name="T56" fmla="*/ 328 w 383"/>
              <a:gd name="T57" fmla="*/ 276 h 405"/>
              <a:gd name="T58" fmla="*/ 357 w 383"/>
              <a:gd name="T59" fmla="*/ 250 h 405"/>
              <a:gd name="T60" fmla="*/ 343 w 383"/>
              <a:gd name="T61" fmla="*/ 225 h 405"/>
              <a:gd name="T62" fmla="*/ 343 w 383"/>
              <a:gd name="T63" fmla="*/ 225 h 405"/>
              <a:gd name="T64" fmla="*/ 342 w 383"/>
              <a:gd name="T65" fmla="*/ 224 h 405"/>
              <a:gd name="T66" fmla="*/ 338 w 383"/>
              <a:gd name="T67" fmla="*/ 219 h 405"/>
              <a:gd name="T68" fmla="*/ 343 w 383"/>
              <a:gd name="T69" fmla="*/ 213 h 405"/>
              <a:gd name="T70" fmla="*/ 354 w 383"/>
              <a:gd name="T71" fmla="*/ 213 h 405"/>
              <a:gd name="T72" fmla="*/ 383 w 383"/>
              <a:gd name="T73" fmla="*/ 187 h 405"/>
              <a:gd name="T74" fmla="*/ 357 w 383"/>
              <a:gd name="T75" fmla="*/ 15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 h="405">
                <a:moveTo>
                  <a:pt x="0" y="378"/>
                </a:moveTo>
                <a:cubicBezTo>
                  <a:pt x="0" y="163"/>
                  <a:pt x="0" y="163"/>
                  <a:pt x="0" y="163"/>
                </a:cubicBezTo>
                <a:cubicBezTo>
                  <a:pt x="39" y="163"/>
                  <a:pt x="39" y="163"/>
                  <a:pt x="39" y="163"/>
                </a:cubicBezTo>
                <a:cubicBezTo>
                  <a:pt x="39" y="378"/>
                  <a:pt x="39" y="378"/>
                  <a:pt x="39" y="378"/>
                </a:cubicBezTo>
                <a:cubicBezTo>
                  <a:pt x="0" y="378"/>
                  <a:pt x="0" y="378"/>
                  <a:pt x="0" y="378"/>
                </a:cubicBezTo>
                <a:close/>
                <a:moveTo>
                  <a:pt x="357" y="158"/>
                </a:moveTo>
                <a:cubicBezTo>
                  <a:pt x="357" y="158"/>
                  <a:pt x="309" y="157"/>
                  <a:pt x="263" y="156"/>
                </a:cubicBezTo>
                <a:cubicBezTo>
                  <a:pt x="271" y="137"/>
                  <a:pt x="281" y="113"/>
                  <a:pt x="286" y="97"/>
                </a:cubicBezTo>
                <a:cubicBezTo>
                  <a:pt x="295" y="65"/>
                  <a:pt x="299" y="1"/>
                  <a:pt x="260" y="0"/>
                </a:cubicBezTo>
                <a:cubicBezTo>
                  <a:pt x="245" y="0"/>
                  <a:pt x="233" y="11"/>
                  <a:pt x="233" y="26"/>
                </a:cubicBezTo>
                <a:cubicBezTo>
                  <a:pt x="233" y="83"/>
                  <a:pt x="197" y="131"/>
                  <a:pt x="131" y="145"/>
                </a:cubicBezTo>
                <a:cubicBezTo>
                  <a:pt x="100" y="152"/>
                  <a:pt x="69" y="169"/>
                  <a:pt x="59" y="185"/>
                </a:cubicBezTo>
                <a:cubicBezTo>
                  <a:pt x="59" y="223"/>
                  <a:pt x="59" y="364"/>
                  <a:pt x="59" y="364"/>
                </a:cubicBezTo>
                <a:cubicBezTo>
                  <a:pt x="59" y="364"/>
                  <a:pt x="127" y="405"/>
                  <a:pt x="162" y="405"/>
                </a:cubicBezTo>
                <a:cubicBezTo>
                  <a:pt x="163" y="405"/>
                  <a:pt x="276" y="403"/>
                  <a:pt x="276" y="403"/>
                </a:cubicBezTo>
                <a:cubicBezTo>
                  <a:pt x="291" y="404"/>
                  <a:pt x="304" y="392"/>
                  <a:pt x="305" y="377"/>
                </a:cubicBezTo>
                <a:cubicBezTo>
                  <a:pt x="305" y="366"/>
                  <a:pt x="300" y="356"/>
                  <a:pt x="291" y="351"/>
                </a:cubicBezTo>
                <a:cubicBezTo>
                  <a:pt x="291" y="351"/>
                  <a:pt x="291" y="351"/>
                  <a:pt x="291" y="351"/>
                </a:cubicBezTo>
                <a:cubicBezTo>
                  <a:pt x="290" y="351"/>
                  <a:pt x="290" y="351"/>
                  <a:pt x="290" y="351"/>
                </a:cubicBezTo>
                <a:cubicBezTo>
                  <a:pt x="287" y="350"/>
                  <a:pt x="286" y="348"/>
                  <a:pt x="286" y="346"/>
                </a:cubicBezTo>
                <a:cubicBezTo>
                  <a:pt x="286" y="342"/>
                  <a:pt x="288" y="340"/>
                  <a:pt x="291" y="340"/>
                </a:cubicBezTo>
                <a:cubicBezTo>
                  <a:pt x="302" y="340"/>
                  <a:pt x="302" y="340"/>
                  <a:pt x="302" y="340"/>
                </a:cubicBezTo>
                <a:cubicBezTo>
                  <a:pt x="317" y="340"/>
                  <a:pt x="330" y="329"/>
                  <a:pt x="331" y="314"/>
                </a:cubicBezTo>
                <a:cubicBezTo>
                  <a:pt x="331" y="303"/>
                  <a:pt x="326" y="293"/>
                  <a:pt x="317" y="288"/>
                </a:cubicBezTo>
                <a:cubicBezTo>
                  <a:pt x="317" y="288"/>
                  <a:pt x="317" y="288"/>
                  <a:pt x="317" y="288"/>
                </a:cubicBezTo>
                <a:cubicBezTo>
                  <a:pt x="316" y="288"/>
                  <a:pt x="316" y="288"/>
                  <a:pt x="316" y="287"/>
                </a:cubicBezTo>
                <a:cubicBezTo>
                  <a:pt x="313" y="287"/>
                  <a:pt x="312" y="285"/>
                  <a:pt x="312" y="282"/>
                </a:cubicBezTo>
                <a:cubicBezTo>
                  <a:pt x="312" y="279"/>
                  <a:pt x="314" y="277"/>
                  <a:pt x="317" y="277"/>
                </a:cubicBezTo>
                <a:cubicBezTo>
                  <a:pt x="328" y="276"/>
                  <a:pt x="328" y="276"/>
                  <a:pt x="328" y="276"/>
                </a:cubicBezTo>
                <a:cubicBezTo>
                  <a:pt x="343" y="277"/>
                  <a:pt x="356" y="265"/>
                  <a:pt x="357" y="250"/>
                </a:cubicBezTo>
                <a:cubicBezTo>
                  <a:pt x="357" y="239"/>
                  <a:pt x="352" y="229"/>
                  <a:pt x="343" y="225"/>
                </a:cubicBezTo>
                <a:cubicBezTo>
                  <a:pt x="343" y="225"/>
                  <a:pt x="343" y="225"/>
                  <a:pt x="343" y="225"/>
                </a:cubicBezTo>
                <a:cubicBezTo>
                  <a:pt x="342" y="224"/>
                  <a:pt x="342" y="224"/>
                  <a:pt x="342" y="224"/>
                </a:cubicBezTo>
                <a:cubicBezTo>
                  <a:pt x="339" y="223"/>
                  <a:pt x="338" y="221"/>
                  <a:pt x="338" y="219"/>
                </a:cubicBezTo>
                <a:cubicBezTo>
                  <a:pt x="338" y="216"/>
                  <a:pt x="340" y="213"/>
                  <a:pt x="343" y="213"/>
                </a:cubicBezTo>
                <a:cubicBezTo>
                  <a:pt x="354" y="213"/>
                  <a:pt x="354" y="213"/>
                  <a:pt x="354" y="213"/>
                </a:cubicBezTo>
                <a:cubicBezTo>
                  <a:pt x="369" y="214"/>
                  <a:pt x="382" y="202"/>
                  <a:pt x="383" y="187"/>
                </a:cubicBezTo>
                <a:cubicBezTo>
                  <a:pt x="383" y="172"/>
                  <a:pt x="374" y="159"/>
                  <a:pt x="357" y="158"/>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1727" tIns="30863" rIns="61727" bIns="30863" numCol="1" rtlCol="0" anchor="ctr" anchorCtr="0" compatLnSpc="1">
            <a:prstTxWarp prst="textNoShape">
              <a:avLst/>
            </a:prstTxWarp>
          </a:bodyPr>
          <a:lstStyle/>
          <a:p>
            <a:pPr defTabSz="555555"/>
            <a:endParaRPr lang="en-US" sz="525" spc="-92">
              <a:solidFill>
                <a:schemeClr val="tx1">
                  <a:lumMod val="50000"/>
                </a:schemeClr>
              </a:solidFill>
              <a:latin typeface="Segoe Light" pitchFamily="34" charset="0"/>
            </a:endParaRPr>
          </a:p>
        </p:txBody>
      </p:sp>
      <p:sp>
        <p:nvSpPr>
          <p:cNvPr id="18" name="Freeform 13"/>
          <p:cNvSpPr>
            <a:spLocks noEditPoints="1"/>
          </p:cNvSpPr>
          <p:nvPr/>
        </p:nvSpPr>
        <p:spPr bwMode="black">
          <a:xfrm>
            <a:off x="3493345" y="1321836"/>
            <a:ext cx="430133" cy="366228"/>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1727" tIns="30863" rIns="61727" bIns="30863" numCol="1" rtlCol="0" anchor="ctr" anchorCtr="0" compatLnSpc="1">
            <a:prstTxWarp prst="textNoShape">
              <a:avLst/>
            </a:prstTxWarp>
          </a:bodyPr>
          <a:lstStyle/>
          <a:p>
            <a:pPr defTabSz="555555"/>
            <a:endParaRPr lang="en-US" sz="525" spc="-92">
              <a:solidFill>
                <a:schemeClr val="tx1">
                  <a:lumMod val="50000"/>
                </a:schemeClr>
              </a:solidFill>
              <a:latin typeface="Segoe Light" pitchFamily="34" charset="0"/>
            </a:endParaRPr>
          </a:p>
        </p:txBody>
      </p:sp>
      <p:sp>
        <p:nvSpPr>
          <p:cNvPr id="19" name="Freeform 24"/>
          <p:cNvSpPr>
            <a:spLocks noEditPoints="1"/>
          </p:cNvSpPr>
          <p:nvPr/>
        </p:nvSpPr>
        <p:spPr bwMode="black">
          <a:xfrm>
            <a:off x="7696200" y="3790950"/>
            <a:ext cx="612156" cy="673156"/>
          </a:xfrm>
          <a:custGeom>
            <a:avLst/>
            <a:gdLst>
              <a:gd name="T0" fmla="*/ 126 w 259"/>
              <a:gd name="T1" fmla="*/ 53 h 300"/>
              <a:gd name="T2" fmla="*/ 120 w 259"/>
              <a:gd name="T3" fmla="*/ 38 h 300"/>
              <a:gd name="T4" fmla="*/ 77 w 259"/>
              <a:gd name="T5" fmla="*/ 43 h 300"/>
              <a:gd name="T6" fmla="*/ 105 w 259"/>
              <a:gd name="T7" fmla="*/ 53 h 300"/>
              <a:gd name="T8" fmla="*/ 105 w 259"/>
              <a:gd name="T9" fmla="*/ 53 h 300"/>
              <a:gd name="T10" fmla="*/ 84 w 259"/>
              <a:gd name="T11" fmla="*/ 136 h 300"/>
              <a:gd name="T12" fmla="*/ 79 w 259"/>
              <a:gd name="T13" fmla="*/ 124 h 300"/>
              <a:gd name="T14" fmla="*/ 45 w 259"/>
              <a:gd name="T15" fmla="*/ 128 h 300"/>
              <a:gd name="T16" fmla="*/ 67 w 259"/>
              <a:gd name="T17" fmla="*/ 136 h 300"/>
              <a:gd name="T18" fmla="*/ 67 w 259"/>
              <a:gd name="T19" fmla="*/ 136 h 300"/>
              <a:gd name="T20" fmla="*/ 35 w 259"/>
              <a:gd name="T21" fmla="*/ 69 h 300"/>
              <a:gd name="T22" fmla="*/ 32 w 259"/>
              <a:gd name="T23" fmla="*/ 63 h 300"/>
              <a:gd name="T24" fmla="*/ 15 w 259"/>
              <a:gd name="T25" fmla="*/ 65 h 300"/>
              <a:gd name="T26" fmla="*/ 26 w 259"/>
              <a:gd name="T27" fmla="*/ 69 h 300"/>
              <a:gd name="T28" fmla="*/ 26 w 259"/>
              <a:gd name="T29" fmla="*/ 69 h 300"/>
              <a:gd name="T30" fmla="*/ 233 w 259"/>
              <a:gd name="T31" fmla="*/ 19 h 300"/>
              <a:gd name="T32" fmla="*/ 231 w 259"/>
              <a:gd name="T33" fmla="*/ 13 h 300"/>
              <a:gd name="T34" fmla="*/ 214 w 259"/>
              <a:gd name="T35" fmla="*/ 15 h 300"/>
              <a:gd name="T36" fmla="*/ 225 w 259"/>
              <a:gd name="T37" fmla="*/ 19 h 300"/>
              <a:gd name="T38" fmla="*/ 225 w 259"/>
              <a:gd name="T39" fmla="*/ 19 h 300"/>
              <a:gd name="T40" fmla="*/ 248 w 259"/>
              <a:gd name="T41" fmla="*/ 141 h 300"/>
              <a:gd name="T42" fmla="*/ 246 w 259"/>
              <a:gd name="T43" fmla="*/ 135 h 300"/>
              <a:gd name="T44" fmla="*/ 229 w 259"/>
              <a:gd name="T45" fmla="*/ 136 h 300"/>
              <a:gd name="T46" fmla="*/ 240 w 259"/>
              <a:gd name="T47" fmla="*/ 141 h 300"/>
              <a:gd name="T48" fmla="*/ 240 w 259"/>
              <a:gd name="T49" fmla="*/ 141 h 300"/>
              <a:gd name="T50" fmla="*/ 20 w 259"/>
              <a:gd name="T51" fmla="*/ 162 h 300"/>
              <a:gd name="T52" fmla="*/ 17 w 259"/>
              <a:gd name="T53" fmla="*/ 156 h 300"/>
              <a:gd name="T54" fmla="*/ 0 w 259"/>
              <a:gd name="T55" fmla="*/ 158 h 300"/>
              <a:gd name="T56" fmla="*/ 11 w 259"/>
              <a:gd name="T57" fmla="*/ 162 h 300"/>
              <a:gd name="T58" fmla="*/ 11 w 259"/>
              <a:gd name="T59" fmla="*/ 162 h 300"/>
              <a:gd name="T60" fmla="*/ 226 w 259"/>
              <a:gd name="T61" fmla="*/ 100 h 300"/>
              <a:gd name="T62" fmla="*/ 219 w 259"/>
              <a:gd name="T63" fmla="*/ 82 h 300"/>
              <a:gd name="T64" fmla="*/ 168 w 259"/>
              <a:gd name="T65" fmla="*/ 88 h 300"/>
              <a:gd name="T66" fmla="*/ 201 w 259"/>
              <a:gd name="T67" fmla="*/ 100 h 300"/>
              <a:gd name="T68" fmla="*/ 201 w 259"/>
              <a:gd name="T69" fmla="*/ 100 h 300"/>
              <a:gd name="T70" fmla="*/ 223 w 259"/>
              <a:gd name="T71" fmla="*/ 146 h 300"/>
              <a:gd name="T72" fmla="*/ 156 w 259"/>
              <a:gd name="T73" fmla="*/ 178 h 300"/>
              <a:gd name="T74" fmla="*/ 150 w 259"/>
              <a:gd name="T75" fmla="*/ 178 h 300"/>
              <a:gd name="T76" fmla="*/ 206 w 259"/>
              <a:gd name="T77" fmla="*/ 17 h 300"/>
              <a:gd name="T78" fmla="*/ 120 w 259"/>
              <a:gd name="T79" fmla="*/ 69 h 300"/>
              <a:gd name="T80" fmla="*/ 54 w 259"/>
              <a:gd name="T81" fmla="*/ 62 h 300"/>
              <a:gd name="T82" fmla="*/ 103 w 259"/>
              <a:gd name="T83" fmla="*/ 178 h 300"/>
              <a:gd name="T84" fmla="*/ 97 w 259"/>
              <a:gd name="T85" fmla="*/ 178 h 300"/>
              <a:gd name="T86" fmla="*/ 36 w 259"/>
              <a:gd name="T87" fmla="*/ 160 h 300"/>
              <a:gd name="T88" fmla="*/ 22 w 259"/>
              <a:gd name="T89" fmla="*/ 236 h 300"/>
              <a:gd name="T90" fmla="*/ 60 w 259"/>
              <a:gd name="T91" fmla="*/ 294 h 300"/>
              <a:gd name="T92" fmla="*/ 212 w 259"/>
              <a:gd name="T93" fmla="*/ 195 h 300"/>
              <a:gd name="T94" fmla="*/ 250 w 259"/>
              <a:gd name="T95" fmla="*/ 231 h 300"/>
              <a:gd name="T96" fmla="*/ 113 w 259"/>
              <a:gd name="T97" fmla="*/ 21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9" h="300">
                <a:moveTo>
                  <a:pt x="115" y="81"/>
                </a:moveTo>
                <a:cubicBezTo>
                  <a:pt x="115" y="81"/>
                  <a:pt x="115" y="52"/>
                  <a:pt x="120" y="47"/>
                </a:cubicBezTo>
                <a:cubicBezTo>
                  <a:pt x="125" y="42"/>
                  <a:pt x="153" y="43"/>
                  <a:pt x="153" y="43"/>
                </a:cubicBezTo>
                <a:cubicBezTo>
                  <a:pt x="153" y="43"/>
                  <a:pt x="131" y="48"/>
                  <a:pt x="126" y="53"/>
                </a:cubicBezTo>
                <a:cubicBezTo>
                  <a:pt x="120" y="58"/>
                  <a:pt x="115" y="81"/>
                  <a:pt x="115" y="81"/>
                </a:cubicBezTo>
                <a:close/>
                <a:moveTo>
                  <a:pt x="126" y="32"/>
                </a:moveTo>
                <a:cubicBezTo>
                  <a:pt x="120" y="27"/>
                  <a:pt x="115" y="5"/>
                  <a:pt x="115" y="5"/>
                </a:cubicBezTo>
                <a:cubicBezTo>
                  <a:pt x="115" y="5"/>
                  <a:pt x="115" y="33"/>
                  <a:pt x="120" y="38"/>
                </a:cubicBezTo>
                <a:cubicBezTo>
                  <a:pt x="125" y="43"/>
                  <a:pt x="153" y="43"/>
                  <a:pt x="153" y="43"/>
                </a:cubicBezTo>
                <a:cubicBezTo>
                  <a:pt x="153" y="43"/>
                  <a:pt x="131" y="38"/>
                  <a:pt x="126" y="32"/>
                </a:cubicBezTo>
                <a:close/>
                <a:moveTo>
                  <a:pt x="105" y="32"/>
                </a:moveTo>
                <a:cubicBezTo>
                  <a:pt x="100" y="38"/>
                  <a:pt x="77" y="43"/>
                  <a:pt x="77" y="43"/>
                </a:cubicBezTo>
                <a:cubicBezTo>
                  <a:pt x="77" y="43"/>
                  <a:pt x="105" y="43"/>
                  <a:pt x="111" y="38"/>
                </a:cubicBezTo>
                <a:cubicBezTo>
                  <a:pt x="116" y="33"/>
                  <a:pt x="115" y="5"/>
                  <a:pt x="115" y="5"/>
                </a:cubicBezTo>
                <a:cubicBezTo>
                  <a:pt x="115" y="5"/>
                  <a:pt x="110" y="27"/>
                  <a:pt x="105" y="32"/>
                </a:cubicBezTo>
                <a:close/>
                <a:moveTo>
                  <a:pt x="105" y="53"/>
                </a:moveTo>
                <a:cubicBezTo>
                  <a:pt x="110" y="58"/>
                  <a:pt x="115" y="81"/>
                  <a:pt x="115" y="81"/>
                </a:cubicBezTo>
                <a:cubicBezTo>
                  <a:pt x="115" y="81"/>
                  <a:pt x="116" y="52"/>
                  <a:pt x="111" y="47"/>
                </a:cubicBezTo>
                <a:cubicBezTo>
                  <a:pt x="105" y="42"/>
                  <a:pt x="77" y="43"/>
                  <a:pt x="77" y="43"/>
                </a:cubicBezTo>
                <a:cubicBezTo>
                  <a:pt x="77" y="43"/>
                  <a:pt x="100" y="48"/>
                  <a:pt x="105" y="53"/>
                </a:cubicBezTo>
                <a:close/>
                <a:moveTo>
                  <a:pt x="75" y="158"/>
                </a:moveTo>
                <a:cubicBezTo>
                  <a:pt x="75" y="158"/>
                  <a:pt x="75" y="136"/>
                  <a:pt x="79" y="131"/>
                </a:cubicBezTo>
                <a:cubicBezTo>
                  <a:pt x="83" y="127"/>
                  <a:pt x="106" y="128"/>
                  <a:pt x="106" y="128"/>
                </a:cubicBezTo>
                <a:cubicBezTo>
                  <a:pt x="106" y="128"/>
                  <a:pt x="88" y="132"/>
                  <a:pt x="84" y="136"/>
                </a:cubicBezTo>
                <a:cubicBezTo>
                  <a:pt x="79" y="140"/>
                  <a:pt x="75" y="158"/>
                  <a:pt x="75" y="158"/>
                </a:cubicBezTo>
                <a:close/>
                <a:moveTo>
                  <a:pt x="84" y="119"/>
                </a:moveTo>
                <a:cubicBezTo>
                  <a:pt x="79" y="115"/>
                  <a:pt x="75" y="97"/>
                  <a:pt x="75" y="97"/>
                </a:cubicBezTo>
                <a:cubicBezTo>
                  <a:pt x="75" y="97"/>
                  <a:pt x="75" y="120"/>
                  <a:pt x="79" y="124"/>
                </a:cubicBezTo>
                <a:cubicBezTo>
                  <a:pt x="83" y="128"/>
                  <a:pt x="106" y="128"/>
                  <a:pt x="106" y="128"/>
                </a:cubicBezTo>
                <a:cubicBezTo>
                  <a:pt x="106" y="128"/>
                  <a:pt x="88" y="124"/>
                  <a:pt x="84" y="119"/>
                </a:cubicBezTo>
                <a:close/>
                <a:moveTo>
                  <a:pt x="67" y="119"/>
                </a:moveTo>
                <a:cubicBezTo>
                  <a:pt x="63" y="124"/>
                  <a:pt x="45" y="128"/>
                  <a:pt x="45" y="128"/>
                </a:cubicBezTo>
                <a:cubicBezTo>
                  <a:pt x="45" y="128"/>
                  <a:pt x="68" y="128"/>
                  <a:pt x="72" y="124"/>
                </a:cubicBezTo>
                <a:cubicBezTo>
                  <a:pt x="76" y="120"/>
                  <a:pt x="75" y="97"/>
                  <a:pt x="75" y="97"/>
                </a:cubicBezTo>
                <a:cubicBezTo>
                  <a:pt x="75" y="97"/>
                  <a:pt x="71" y="115"/>
                  <a:pt x="67" y="119"/>
                </a:cubicBezTo>
                <a:close/>
                <a:moveTo>
                  <a:pt x="67" y="136"/>
                </a:moveTo>
                <a:cubicBezTo>
                  <a:pt x="71" y="140"/>
                  <a:pt x="75" y="158"/>
                  <a:pt x="75" y="158"/>
                </a:cubicBezTo>
                <a:cubicBezTo>
                  <a:pt x="75" y="158"/>
                  <a:pt x="76" y="136"/>
                  <a:pt x="72" y="131"/>
                </a:cubicBezTo>
                <a:cubicBezTo>
                  <a:pt x="68" y="127"/>
                  <a:pt x="45" y="128"/>
                  <a:pt x="45" y="128"/>
                </a:cubicBezTo>
                <a:cubicBezTo>
                  <a:pt x="45" y="128"/>
                  <a:pt x="63" y="132"/>
                  <a:pt x="67" y="136"/>
                </a:cubicBezTo>
                <a:close/>
                <a:moveTo>
                  <a:pt x="31" y="80"/>
                </a:moveTo>
                <a:cubicBezTo>
                  <a:pt x="31" y="80"/>
                  <a:pt x="30" y="69"/>
                  <a:pt x="32" y="67"/>
                </a:cubicBezTo>
                <a:cubicBezTo>
                  <a:pt x="35" y="65"/>
                  <a:pt x="46" y="65"/>
                  <a:pt x="46" y="65"/>
                </a:cubicBezTo>
                <a:cubicBezTo>
                  <a:pt x="46" y="65"/>
                  <a:pt x="37" y="67"/>
                  <a:pt x="35" y="69"/>
                </a:cubicBezTo>
                <a:cubicBezTo>
                  <a:pt x="33" y="71"/>
                  <a:pt x="31" y="80"/>
                  <a:pt x="31" y="80"/>
                </a:cubicBezTo>
                <a:close/>
                <a:moveTo>
                  <a:pt x="35" y="61"/>
                </a:moveTo>
                <a:cubicBezTo>
                  <a:pt x="33" y="59"/>
                  <a:pt x="31" y="50"/>
                  <a:pt x="31" y="50"/>
                </a:cubicBezTo>
                <a:cubicBezTo>
                  <a:pt x="31" y="50"/>
                  <a:pt x="30" y="61"/>
                  <a:pt x="32" y="63"/>
                </a:cubicBezTo>
                <a:cubicBezTo>
                  <a:pt x="35" y="65"/>
                  <a:pt x="46" y="65"/>
                  <a:pt x="46" y="65"/>
                </a:cubicBezTo>
                <a:cubicBezTo>
                  <a:pt x="46" y="65"/>
                  <a:pt x="37" y="63"/>
                  <a:pt x="35" y="61"/>
                </a:cubicBezTo>
                <a:close/>
                <a:moveTo>
                  <a:pt x="26" y="61"/>
                </a:moveTo>
                <a:cubicBezTo>
                  <a:pt x="24" y="63"/>
                  <a:pt x="15" y="65"/>
                  <a:pt x="15" y="65"/>
                </a:cubicBezTo>
                <a:cubicBezTo>
                  <a:pt x="15" y="65"/>
                  <a:pt x="27" y="65"/>
                  <a:pt x="29" y="63"/>
                </a:cubicBezTo>
                <a:cubicBezTo>
                  <a:pt x="31" y="61"/>
                  <a:pt x="31" y="50"/>
                  <a:pt x="31" y="50"/>
                </a:cubicBezTo>
                <a:cubicBezTo>
                  <a:pt x="31" y="50"/>
                  <a:pt x="29" y="59"/>
                  <a:pt x="26" y="61"/>
                </a:cubicBezTo>
                <a:close/>
                <a:moveTo>
                  <a:pt x="26" y="69"/>
                </a:moveTo>
                <a:cubicBezTo>
                  <a:pt x="29" y="71"/>
                  <a:pt x="31" y="80"/>
                  <a:pt x="31" y="80"/>
                </a:cubicBezTo>
                <a:cubicBezTo>
                  <a:pt x="31" y="80"/>
                  <a:pt x="31" y="69"/>
                  <a:pt x="29" y="67"/>
                </a:cubicBezTo>
                <a:cubicBezTo>
                  <a:pt x="27" y="65"/>
                  <a:pt x="15" y="65"/>
                  <a:pt x="15" y="65"/>
                </a:cubicBezTo>
                <a:cubicBezTo>
                  <a:pt x="15" y="65"/>
                  <a:pt x="24" y="67"/>
                  <a:pt x="26" y="69"/>
                </a:cubicBezTo>
                <a:close/>
                <a:moveTo>
                  <a:pt x="229" y="30"/>
                </a:moveTo>
                <a:cubicBezTo>
                  <a:pt x="229" y="30"/>
                  <a:pt x="229" y="19"/>
                  <a:pt x="231" y="17"/>
                </a:cubicBezTo>
                <a:cubicBezTo>
                  <a:pt x="233" y="15"/>
                  <a:pt x="244" y="15"/>
                  <a:pt x="244" y="15"/>
                </a:cubicBezTo>
                <a:cubicBezTo>
                  <a:pt x="244" y="15"/>
                  <a:pt x="235" y="17"/>
                  <a:pt x="233" y="19"/>
                </a:cubicBezTo>
                <a:cubicBezTo>
                  <a:pt x="231" y="21"/>
                  <a:pt x="229" y="30"/>
                  <a:pt x="229" y="30"/>
                </a:cubicBezTo>
                <a:close/>
                <a:moveTo>
                  <a:pt x="233" y="11"/>
                </a:moveTo>
                <a:cubicBezTo>
                  <a:pt x="231" y="9"/>
                  <a:pt x="229" y="0"/>
                  <a:pt x="229" y="0"/>
                </a:cubicBezTo>
                <a:cubicBezTo>
                  <a:pt x="229" y="0"/>
                  <a:pt x="229" y="11"/>
                  <a:pt x="231" y="13"/>
                </a:cubicBezTo>
                <a:cubicBezTo>
                  <a:pt x="233" y="15"/>
                  <a:pt x="244" y="15"/>
                  <a:pt x="244" y="15"/>
                </a:cubicBezTo>
                <a:cubicBezTo>
                  <a:pt x="244" y="15"/>
                  <a:pt x="235" y="13"/>
                  <a:pt x="233" y="11"/>
                </a:cubicBezTo>
                <a:close/>
                <a:moveTo>
                  <a:pt x="225" y="11"/>
                </a:moveTo>
                <a:cubicBezTo>
                  <a:pt x="223" y="13"/>
                  <a:pt x="214" y="15"/>
                  <a:pt x="214" y="15"/>
                </a:cubicBezTo>
                <a:cubicBezTo>
                  <a:pt x="214" y="15"/>
                  <a:pt x="225" y="15"/>
                  <a:pt x="227" y="13"/>
                </a:cubicBezTo>
                <a:cubicBezTo>
                  <a:pt x="229" y="11"/>
                  <a:pt x="229" y="0"/>
                  <a:pt x="229" y="0"/>
                </a:cubicBezTo>
                <a:cubicBezTo>
                  <a:pt x="229" y="0"/>
                  <a:pt x="227" y="9"/>
                  <a:pt x="225" y="11"/>
                </a:cubicBezTo>
                <a:close/>
                <a:moveTo>
                  <a:pt x="225" y="19"/>
                </a:moveTo>
                <a:cubicBezTo>
                  <a:pt x="227" y="21"/>
                  <a:pt x="229" y="30"/>
                  <a:pt x="229" y="30"/>
                </a:cubicBezTo>
                <a:cubicBezTo>
                  <a:pt x="229" y="30"/>
                  <a:pt x="229" y="19"/>
                  <a:pt x="227" y="17"/>
                </a:cubicBezTo>
                <a:cubicBezTo>
                  <a:pt x="225" y="15"/>
                  <a:pt x="214" y="15"/>
                  <a:pt x="214" y="15"/>
                </a:cubicBezTo>
                <a:cubicBezTo>
                  <a:pt x="214" y="15"/>
                  <a:pt x="223" y="17"/>
                  <a:pt x="225" y="19"/>
                </a:cubicBezTo>
                <a:close/>
                <a:moveTo>
                  <a:pt x="244" y="152"/>
                </a:moveTo>
                <a:cubicBezTo>
                  <a:pt x="244" y="152"/>
                  <a:pt x="244" y="140"/>
                  <a:pt x="246" y="138"/>
                </a:cubicBezTo>
                <a:cubicBezTo>
                  <a:pt x="248" y="136"/>
                  <a:pt x="259" y="136"/>
                  <a:pt x="259" y="136"/>
                </a:cubicBezTo>
                <a:cubicBezTo>
                  <a:pt x="259" y="136"/>
                  <a:pt x="250" y="138"/>
                  <a:pt x="248" y="141"/>
                </a:cubicBezTo>
                <a:cubicBezTo>
                  <a:pt x="246" y="143"/>
                  <a:pt x="244" y="152"/>
                  <a:pt x="244" y="152"/>
                </a:cubicBezTo>
                <a:close/>
                <a:moveTo>
                  <a:pt x="248" y="132"/>
                </a:moveTo>
                <a:cubicBezTo>
                  <a:pt x="246" y="130"/>
                  <a:pt x="244" y="121"/>
                  <a:pt x="244" y="121"/>
                </a:cubicBezTo>
                <a:cubicBezTo>
                  <a:pt x="244" y="121"/>
                  <a:pt x="244" y="133"/>
                  <a:pt x="246" y="135"/>
                </a:cubicBezTo>
                <a:cubicBezTo>
                  <a:pt x="248" y="137"/>
                  <a:pt x="259" y="136"/>
                  <a:pt x="259" y="136"/>
                </a:cubicBezTo>
                <a:cubicBezTo>
                  <a:pt x="259" y="136"/>
                  <a:pt x="250" y="134"/>
                  <a:pt x="248" y="132"/>
                </a:cubicBezTo>
                <a:close/>
                <a:moveTo>
                  <a:pt x="240" y="132"/>
                </a:moveTo>
                <a:cubicBezTo>
                  <a:pt x="238" y="134"/>
                  <a:pt x="229" y="136"/>
                  <a:pt x="229" y="136"/>
                </a:cubicBezTo>
                <a:cubicBezTo>
                  <a:pt x="229" y="136"/>
                  <a:pt x="240" y="137"/>
                  <a:pt x="242" y="135"/>
                </a:cubicBezTo>
                <a:cubicBezTo>
                  <a:pt x="244" y="133"/>
                  <a:pt x="244" y="121"/>
                  <a:pt x="244" y="121"/>
                </a:cubicBezTo>
                <a:cubicBezTo>
                  <a:pt x="244" y="121"/>
                  <a:pt x="242" y="130"/>
                  <a:pt x="240" y="132"/>
                </a:cubicBezTo>
                <a:close/>
                <a:moveTo>
                  <a:pt x="240" y="141"/>
                </a:moveTo>
                <a:cubicBezTo>
                  <a:pt x="242" y="143"/>
                  <a:pt x="244" y="152"/>
                  <a:pt x="244" y="152"/>
                </a:cubicBezTo>
                <a:cubicBezTo>
                  <a:pt x="244" y="152"/>
                  <a:pt x="244" y="140"/>
                  <a:pt x="242" y="138"/>
                </a:cubicBezTo>
                <a:cubicBezTo>
                  <a:pt x="240" y="136"/>
                  <a:pt x="229" y="136"/>
                  <a:pt x="229" y="136"/>
                </a:cubicBezTo>
                <a:cubicBezTo>
                  <a:pt x="229" y="136"/>
                  <a:pt x="238" y="138"/>
                  <a:pt x="240" y="141"/>
                </a:cubicBezTo>
                <a:close/>
                <a:moveTo>
                  <a:pt x="15" y="173"/>
                </a:moveTo>
                <a:cubicBezTo>
                  <a:pt x="15" y="173"/>
                  <a:pt x="15" y="162"/>
                  <a:pt x="17" y="160"/>
                </a:cubicBezTo>
                <a:cubicBezTo>
                  <a:pt x="19" y="158"/>
                  <a:pt x="31" y="158"/>
                  <a:pt x="31" y="158"/>
                </a:cubicBezTo>
                <a:cubicBezTo>
                  <a:pt x="31" y="158"/>
                  <a:pt x="22" y="160"/>
                  <a:pt x="20" y="162"/>
                </a:cubicBezTo>
                <a:cubicBezTo>
                  <a:pt x="17" y="164"/>
                  <a:pt x="15" y="173"/>
                  <a:pt x="15" y="173"/>
                </a:cubicBezTo>
                <a:close/>
                <a:moveTo>
                  <a:pt x="20" y="154"/>
                </a:moveTo>
                <a:cubicBezTo>
                  <a:pt x="17" y="152"/>
                  <a:pt x="15" y="143"/>
                  <a:pt x="15" y="143"/>
                </a:cubicBezTo>
                <a:cubicBezTo>
                  <a:pt x="15" y="143"/>
                  <a:pt x="15" y="154"/>
                  <a:pt x="17" y="156"/>
                </a:cubicBezTo>
                <a:cubicBezTo>
                  <a:pt x="19" y="158"/>
                  <a:pt x="31" y="158"/>
                  <a:pt x="31" y="158"/>
                </a:cubicBezTo>
                <a:cubicBezTo>
                  <a:pt x="31" y="158"/>
                  <a:pt x="22" y="156"/>
                  <a:pt x="20" y="154"/>
                </a:cubicBezTo>
                <a:close/>
                <a:moveTo>
                  <a:pt x="11" y="154"/>
                </a:moveTo>
                <a:cubicBezTo>
                  <a:pt x="9" y="156"/>
                  <a:pt x="0" y="158"/>
                  <a:pt x="0" y="158"/>
                </a:cubicBezTo>
                <a:cubicBezTo>
                  <a:pt x="0" y="158"/>
                  <a:pt x="11" y="158"/>
                  <a:pt x="14" y="156"/>
                </a:cubicBezTo>
                <a:cubicBezTo>
                  <a:pt x="16" y="154"/>
                  <a:pt x="15" y="143"/>
                  <a:pt x="15" y="143"/>
                </a:cubicBezTo>
                <a:cubicBezTo>
                  <a:pt x="15" y="143"/>
                  <a:pt x="13" y="152"/>
                  <a:pt x="11" y="154"/>
                </a:cubicBezTo>
                <a:close/>
                <a:moveTo>
                  <a:pt x="11" y="162"/>
                </a:moveTo>
                <a:cubicBezTo>
                  <a:pt x="13" y="164"/>
                  <a:pt x="15" y="173"/>
                  <a:pt x="15" y="173"/>
                </a:cubicBezTo>
                <a:cubicBezTo>
                  <a:pt x="15" y="173"/>
                  <a:pt x="16" y="162"/>
                  <a:pt x="14" y="160"/>
                </a:cubicBezTo>
                <a:cubicBezTo>
                  <a:pt x="11" y="158"/>
                  <a:pt x="0" y="158"/>
                  <a:pt x="0" y="158"/>
                </a:cubicBezTo>
                <a:cubicBezTo>
                  <a:pt x="0" y="158"/>
                  <a:pt x="9" y="160"/>
                  <a:pt x="11" y="162"/>
                </a:cubicBezTo>
                <a:close/>
                <a:moveTo>
                  <a:pt x="214" y="133"/>
                </a:moveTo>
                <a:cubicBezTo>
                  <a:pt x="214" y="133"/>
                  <a:pt x="213" y="99"/>
                  <a:pt x="219" y="93"/>
                </a:cubicBezTo>
                <a:cubicBezTo>
                  <a:pt x="226" y="87"/>
                  <a:pt x="259" y="88"/>
                  <a:pt x="259" y="88"/>
                </a:cubicBezTo>
                <a:cubicBezTo>
                  <a:pt x="259" y="88"/>
                  <a:pt x="232" y="94"/>
                  <a:pt x="226" y="100"/>
                </a:cubicBezTo>
                <a:cubicBezTo>
                  <a:pt x="220" y="106"/>
                  <a:pt x="214" y="133"/>
                  <a:pt x="214" y="133"/>
                </a:cubicBezTo>
                <a:close/>
                <a:moveTo>
                  <a:pt x="226" y="75"/>
                </a:moveTo>
                <a:cubicBezTo>
                  <a:pt x="220" y="69"/>
                  <a:pt x="214" y="42"/>
                  <a:pt x="214" y="42"/>
                </a:cubicBezTo>
                <a:cubicBezTo>
                  <a:pt x="214" y="42"/>
                  <a:pt x="213" y="76"/>
                  <a:pt x="219" y="82"/>
                </a:cubicBezTo>
                <a:cubicBezTo>
                  <a:pt x="226" y="88"/>
                  <a:pt x="259" y="88"/>
                  <a:pt x="259" y="88"/>
                </a:cubicBezTo>
                <a:cubicBezTo>
                  <a:pt x="259" y="88"/>
                  <a:pt x="232" y="81"/>
                  <a:pt x="226" y="75"/>
                </a:cubicBezTo>
                <a:close/>
                <a:moveTo>
                  <a:pt x="201" y="75"/>
                </a:moveTo>
                <a:cubicBezTo>
                  <a:pt x="195" y="81"/>
                  <a:pt x="168" y="88"/>
                  <a:pt x="168" y="88"/>
                </a:cubicBezTo>
                <a:cubicBezTo>
                  <a:pt x="168" y="88"/>
                  <a:pt x="202" y="88"/>
                  <a:pt x="208" y="82"/>
                </a:cubicBezTo>
                <a:cubicBezTo>
                  <a:pt x="215" y="76"/>
                  <a:pt x="214" y="42"/>
                  <a:pt x="214" y="42"/>
                </a:cubicBezTo>
                <a:cubicBezTo>
                  <a:pt x="214" y="42"/>
                  <a:pt x="208" y="69"/>
                  <a:pt x="201" y="75"/>
                </a:cubicBezTo>
                <a:close/>
                <a:moveTo>
                  <a:pt x="201" y="100"/>
                </a:moveTo>
                <a:cubicBezTo>
                  <a:pt x="208" y="106"/>
                  <a:pt x="214" y="133"/>
                  <a:pt x="214" y="133"/>
                </a:cubicBezTo>
                <a:cubicBezTo>
                  <a:pt x="214" y="133"/>
                  <a:pt x="215" y="99"/>
                  <a:pt x="208" y="93"/>
                </a:cubicBezTo>
                <a:cubicBezTo>
                  <a:pt x="202" y="87"/>
                  <a:pt x="168" y="88"/>
                  <a:pt x="168" y="88"/>
                </a:cubicBezTo>
                <a:cubicBezTo>
                  <a:pt x="168" y="88"/>
                  <a:pt x="195" y="94"/>
                  <a:pt x="201" y="100"/>
                </a:cubicBezTo>
                <a:close/>
                <a:moveTo>
                  <a:pt x="250" y="231"/>
                </a:moveTo>
                <a:cubicBezTo>
                  <a:pt x="212" y="178"/>
                  <a:pt x="212" y="178"/>
                  <a:pt x="212" y="178"/>
                </a:cubicBezTo>
                <a:cubicBezTo>
                  <a:pt x="189" y="178"/>
                  <a:pt x="189" y="178"/>
                  <a:pt x="189" y="178"/>
                </a:cubicBezTo>
                <a:cubicBezTo>
                  <a:pt x="193" y="160"/>
                  <a:pt x="207" y="146"/>
                  <a:pt x="223" y="146"/>
                </a:cubicBezTo>
                <a:cubicBezTo>
                  <a:pt x="224" y="146"/>
                  <a:pt x="226" y="144"/>
                  <a:pt x="226" y="143"/>
                </a:cubicBezTo>
                <a:cubicBezTo>
                  <a:pt x="226" y="141"/>
                  <a:pt x="224" y="140"/>
                  <a:pt x="223" y="140"/>
                </a:cubicBezTo>
                <a:cubicBezTo>
                  <a:pt x="203" y="140"/>
                  <a:pt x="187" y="156"/>
                  <a:pt x="183" y="178"/>
                </a:cubicBezTo>
                <a:cubicBezTo>
                  <a:pt x="156" y="178"/>
                  <a:pt x="156" y="178"/>
                  <a:pt x="156" y="178"/>
                </a:cubicBezTo>
                <a:cubicBezTo>
                  <a:pt x="158" y="140"/>
                  <a:pt x="173" y="110"/>
                  <a:pt x="190" y="110"/>
                </a:cubicBezTo>
                <a:cubicBezTo>
                  <a:pt x="191" y="110"/>
                  <a:pt x="193" y="109"/>
                  <a:pt x="193" y="107"/>
                </a:cubicBezTo>
                <a:cubicBezTo>
                  <a:pt x="193" y="105"/>
                  <a:pt x="191" y="104"/>
                  <a:pt x="190" y="104"/>
                </a:cubicBezTo>
                <a:cubicBezTo>
                  <a:pt x="169" y="104"/>
                  <a:pt x="152" y="136"/>
                  <a:pt x="150" y="178"/>
                </a:cubicBezTo>
                <a:cubicBezTo>
                  <a:pt x="139" y="178"/>
                  <a:pt x="139" y="178"/>
                  <a:pt x="139" y="178"/>
                </a:cubicBezTo>
                <a:cubicBezTo>
                  <a:pt x="141" y="92"/>
                  <a:pt x="170" y="23"/>
                  <a:pt x="206" y="23"/>
                </a:cubicBezTo>
                <a:cubicBezTo>
                  <a:pt x="208" y="23"/>
                  <a:pt x="210" y="21"/>
                  <a:pt x="210" y="20"/>
                </a:cubicBezTo>
                <a:cubicBezTo>
                  <a:pt x="210" y="18"/>
                  <a:pt x="208" y="17"/>
                  <a:pt x="206" y="17"/>
                </a:cubicBezTo>
                <a:cubicBezTo>
                  <a:pt x="166" y="17"/>
                  <a:pt x="135" y="87"/>
                  <a:pt x="133" y="178"/>
                </a:cubicBezTo>
                <a:cubicBezTo>
                  <a:pt x="129" y="178"/>
                  <a:pt x="129" y="178"/>
                  <a:pt x="129" y="178"/>
                </a:cubicBezTo>
                <a:cubicBezTo>
                  <a:pt x="129" y="66"/>
                  <a:pt x="127" y="66"/>
                  <a:pt x="124" y="66"/>
                </a:cubicBezTo>
                <a:cubicBezTo>
                  <a:pt x="122" y="66"/>
                  <a:pt x="120" y="68"/>
                  <a:pt x="120" y="69"/>
                </a:cubicBezTo>
                <a:cubicBezTo>
                  <a:pt x="120" y="70"/>
                  <a:pt x="121" y="70"/>
                  <a:pt x="121" y="71"/>
                </a:cubicBezTo>
                <a:cubicBezTo>
                  <a:pt x="122" y="76"/>
                  <a:pt x="123" y="118"/>
                  <a:pt x="123" y="178"/>
                </a:cubicBezTo>
                <a:cubicBezTo>
                  <a:pt x="120" y="178"/>
                  <a:pt x="120" y="178"/>
                  <a:pt x="120" y="178"/>
                </a:cubicBezTo>
                <a:cubicBezTo>
                  <a:pt x="118" y="114"/>
                  <a:pt x="89" y="62"/>
                  <a:pt x="54" y="62"/>
                </a:cubicBezTo>
                <a:cubicBezTo>
                  <a:pt x="52" y="62"/>
                  <a:pt x="51" y="63"/>
                  <a:pt x="51" y="65"/>
                </a:cubicBezTo>
                <a:cubicBezTo>
                  <a:pt x="51" y="67"/>
                  <a:pt x="52" y="68"/>
                  <a:pt x="54" y="68"/>
                </a:cubicBezTo>
                <a:cubicBezTo>
                  <a:pt x="86" y="68"/>
                  <a:pt x="112" y="117"/>
                  <a:pt x="113" y="178"/>
                </a:cubicBezTo>
                <a:cubicBezTo>
                  <a:pt x="103" y="178"/>
                  <a:pt x="103" y="178"/>
                  <a:pt x="103" y="178"/>
                </a:cubicBezTo>
                <a:cubicBezTo>
                  <a:pt x="103" y="161"/>
                  <a:pt x="98" y="144"/>
                  <a:pt x="89" y="144"/>
                </a:cubicBezTo>
                <a:cubicBezTo>
                  <a:pt x="87" y="144"/>
                  <a:pt x="86" y="145"/>
                  <a:pt x="86" y="147"/>
                </a:cubicBezTo>
                <a:cubicBezTo>
                  <a:pt x="86" y="149"/>
                  <a:pt x="87" y="150"/>
                  <a:pt x="89" y="150"/>
                </a:cubicBezTo>
                <a:cubicBezTo>
                  <a:pt x="91" y="150"/>
                  <a:pt x="97" y="161"/>
                  <a:pt x="97" y="178"/>
                </a:cubicBezTo>
                <a:cubicBezTo>
                  <a:pt x="86" y="178"/>
                  <a:pt x="86" y="178"/>
                  <a:pt x="86" y="178"/>
                </a:cubicBezTo>
                <a:cubicBezTo>
                  <a:pt x="79" y="164"/>
                  <a:pt x="59" y="154"/>
                  <a:pt x="36" y="154"/>
                </a:cubicBezTo>
                <a:cubicBezTo>
                  <a:pt x="34" y="154"/>
                  <a:pt x="33" y="156"/>
                  <a:pt x="33" y="157"/>
                </a:cubicBezTo>
                <a:cubicBezTo>
                  <a:pt x="33" y="159"/>
                  <a:pt x="34" y="160"/>
                  <a:pt x="36" y="160"/>
                </a:cubicBezTo>
                <a:cubicBezTo>
                  <a:pt x="55" y="160"/>
                  <a:pt x="72" y="168"/>
                  <a:pt x="79" y="178"/>
                </a:cubicBezTo>
                <a:cubicBezTo>
                  <a:pt x="60" y="178"/>
                  <a:pt x="60" y="178"/>
                  <a:pt x="60" y="178"/>
                </a:cubicBezTo>
                <a:cubicBezTo>
                  <a:pt x="22" y="231"/>
                  <a:pt x="22" y="231"/>
                  <a:pt x="22" y="231"/>
                </a:cubicBezTo>
                <a:cubicBezTo>
                  <a:pt x="21" y="233"/>
                  <a:pt x="21" y="235"/>
                  <a:pt x="22" y="236"/>
                </a:cubicBezTo>
                <a:cubicBezTo>
                  <a:pt x="27" y="238"/>
                  <a:pt x="27" y="238"/>
                  <a:pt x="27" y="238"/>
                </a:cubicBezTo>
                <a:cubicBezTo>
                  <a:pt x="28" y="239"/>
                  <a:pt x="30" y="239"/>
                  <a:pt x="31" y="238"/>
                </a:cubicBezTo>
                <a:cubicBezTo>
                  <a:pt x="60" y="195"/>
                  <a:pt x="60" y="195"/>
                  <a:pt x="60" y="195"/>
                </a:cubicBezTo>
                <a:cubicBezTo>
                  <a:pt x="60" y="294"/>
                  <a:pt x="60" y="294"/>
                  <a:pt x="60" y="294"/>
                </a:cubicBezTo>
                <a:cubicBezTo>
                  <a:pt x="60" y="297"/>
                  <a:pt x="63" y="300"/>
                  <a:pt x="66" y="300"/>
                </a:cubicBezTo>
                <a:cubicBezTo>
                  <a:pt x="206" y="300"/>
                  <a:pt x="206" y="300"/>
                  <a:pt x="206" y="300"/>
                </a:cubicBezTo>
                <a:cubicBezTo>
                  <a:pt x="209" y="300"/>
                  <a:pt x="212" y="297"/>
                  <a:pt x="212" y="294"/>
                </a:cubicBezTo>
                <a:cubicBezTo>
                  <a:pt x="212" y="195"/>
                  <a:pt x="212" y="195"/>
                  <a:pt x="212" y="195"/>
                </a:cubicBezTo>
                <a:cubicBezTo>
                  <a:pt x="242" y="238"/>
                  <a:pt x="242" y="238"/>
                  <a:pt x="242" y="238"/>
                </a:cubicBezTo>
                <a:cubicBezTo>
                  <a:pt x="243" y="239"/>
                  <a:pt x="244" y="239"/>
                  <a:pt x="246" y="238"/>
                </a:cubicBezTo>
                <a:cubicBezTo>
                  <a:pt x="250" y="236"/>
                  <a:pt x="250" y="236"/>
                  <a:pt x="250" y="236"/>
                </a:cubicBezTo>
                <a:cubicBezTo>
                  <a:pt x="251" y="235"/>
                  <a:pt x="251" y="233"/>
                  <a:pt x="250" y="231"/>
                </a:cubicBezTo>
                <a:close/>
                <a:moveTo>
                  <a:pt x="159" y="226"/>
                </a:moveTo>
                <a:cubicBezTo>
                  <a:pt x="113" y="226"/>
                  <a:pt x="113" y="226"/>
                  <a:pt x="113" y="226"/>
                </a:cubicBezTo>
                <a:cubicBezTo>
                  <a:pt x="110" y="226"/>
                  <a:pt x="107" y="223"/>
                  <a:pt x="107" y="220"/>
                </a:cubicBezTo>
                <a:cubicBezTo>
                  <a:pt x="107" y="216"/>
                  <a:pt x="110" y="214"/>
                  <a:pt x="113" y="214"/>
                </a:cubicBezTo>
                <a:cubicBezTo>
                  <a:pt x="159" y="214"/>
                  <a:pt x="159" y="214"/>
                  <a:pt x="159" y="214"/>
                </a:cubicBezTo>
                <a:cubicBezTo>
                  <a:pt x="162" y="214"/>
                  <a:pt x="165" y="216"/>
                  <a:pt x="165" y="220"/>
                </a:cubicBezTo>
                <a:cubicBezTo>
                  <a:pt x="165" y="223"/>
                  <a:pt x="162" y="226"/>
                  <a:pt x="159" y="226"/>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endParaRPr lang="en-US" sz="1200"/>
          </a:p>
        </p:txBody>
      </p:sp>
    </p:spTree>
    <p:extLst>
      <p:ext uri="{BB962C8B-B14F-4D97-AF65-F5344CB8AC3E}">
        <p14:creationId xmlns:p14="http://schemas.microsoft.com/office/powerpoint/2010/main" val="41803654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bwMode="auto">
          <a:xfrm>
            <a:off x="2521415" y="1712081"/>
            <a:ext cx="1941365" cy="1755775"/>
          </a:xfrm>
          <a:prstGeom prst="roundRect">
            <a:avLst>
              <a:gd name="adj" fmla="val 10658"/>
            </a:avLst>
          </a:prstGeom>
          <a:solidFill>
            <a:schemeClr val="tx1">
              <a:alpha val="3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endParaRPr>
          </a:p>
        </p:txBody>
      </p:sp>
      <p:sp>
        <p:nvSpPr>
          <p:cNvPr id="32" name="Rounded Rectangle 31"/>
          <p:cNvSpPr/>
          <p:nvPr/>
        </p:nvSpPr>
        <p:spPr bwMode="auto">
          <a:xfrm>
            <a:off x="6846686" y="1712081"/>
            <a:ext cx="1941365" cy="1755775"/>
          </a:xfrm>
          <a:prstGeom prst="roundRect">
            <a:avLst>
              <a:gd name="adj" fmla="val 10658"/>
            </a:avLst>
          </a:prstGeom>
          <a:solidFill>
            <a:schemeClr val="tx1">
              <a:alpha val="3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endParaRPr>
          </a:p>
        </p:txBody>
      </p:sp>
      <p:sp>
        <p:nvSpPr>
          <p:cNvPr id="31" name="Rounded Rectangle 30"/>
          <p:cNvSpPr/>
          <p:nvPr/>
        </p:nvSpPr>
        <p:spPr bwMode="auto">
          <a:xfrm>
            <a:off x="4683424" y="1712081"/>
            <a:ext cx="1941365" cy="1755775"/>
          </a:xfrm>
          <a:prstGeom prst="roundRect">
            <a:avLst>
              <a:gd name="adj" fmla="val 10658"/>
            </a:avLst>
          </a:prstGeom>
          <a:solidFill>
            <a:schemeClr val="tx1">
              <a:alpha val="3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endParaRPr>
          </a:p>
        </p:txBody>
      </p:sp>
      <p:sp>
        <p:nvSpPr>
          <p:cNvPr id="2" name="Rounded Rectangle 1"/>
          <p:cNvSpPr/>
          <p:nvPr/>
        </p:nvSpPr>
        <p:spPr bwMode="auto">
          <a:xfrm>
            <a:off x="381000" y="1712081"/>
            <a:ext cx="1941365" cy="1755775"/>
          </a:xfrm>
          <a:prstGeom prst="roundRect">
            <a:avLst>
              <a:gd name="adj" fmla="val 10658"/>
            </a:avLst>
          </a:prstGeom>
          <a:solidFill>
            <a:schemeClr val="tx1">
              <a:alpha val="3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endParaRPr>
          </a:p>
        </p:txBody>
      </p:sp>
      <p:sp>
        <p:nvSpPr>
          <p:cNvPr id="3" name="Title 2"/>
          <p:cNvSpPr>
            <a:spLocks noGrp="1"/>
          </p:cNvSpPr>
          <p:nvPr>
            <p:ph type="title"/>
          </p:nvPr>
        </p:nvSpPr>
        <p:spPr/>
        <p:txBody>
          <a:bodyPr/>
          <a:lstStyle/>
          <a:p>
            <a:r>
              <a:rPr lang="en-ZA" dirty="0" smtClean="0"/>
              <a:t>Review</a:t>
            </a:r>
            <a:endParaRPr lang="en-ZA" dirty="0"/>
          </a:p>
        </p:txBody>
      </p:sp>
      <p:grpSp>
        <p:nvGrpSpPr>
          <p:cNvPr id="40" name="Group 39"/>
          <p:cNvGrpSpPr/>
          <p:nvPr/>
        </p:nvGrpSpPr>
        <p:grpSpPr>
          <a:xfrm>
            <a:off x="2521415" y="1712081"/>
            <a:ext cx="1945457" cy="2183663"/>
            <a:chOff x="2521415" y="1712081"/>
            <a:chExt cx="1945457" cy="2183663"/>
          </a:xfrm>
        </p:grpSpPr>
        <p:grpSp>
          <p:nvGrpSpPr>
            <p:cNvPr id="22" name="Group 21"/>
            <p:cNvGrpSpPr/>
            <p:nvPr/>
          </p:nvGrpSpPr>
          <p:grpSpPr>
            <a:xfrm>
              <a:off x="2534885" y="1712081"/>
              <a:ext cx="1931987" cy="1755775"/>
              <a:chOff x="1981200" y="1656729"/>
              <a:chExt cx="1931987" cy="1755775"/>
            </a:xfrm>
          </p:grpSpPr>
          <p:pic>
            <p:nvPicPr>
              <p:cNvPr id="2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656729"/>
                <a:ext cx="1931987" cy="17557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8187" y="1659904"/>
                <a:ext cx="1905000" cy="1752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grpSp>
        <p:sp>
          <p:nvSpPr>
            <p:cNvPr id="34" name="TextBox 33"/>
            <p:cNvSpPr txBox="1"/>
            <p:nvPr/>
          </p:nvSpPr>
          <p:spPr>
            <a:xfrm>
              <a:off x="2521415" y="3557190"/>
              <a:ext cx="1945457" cy="338554"/>
            </a:xfrm>
            <a:prstGeom prst="rect">
              <a:avLst/>
            </a:prstGeom>
            <a:noFill/>
          </p:spPr>
          <p:txBody>
            <a:bodyPr wrap="square" rtlCol="0">
              <a:spAutoFit/>
            </a:bodyPr>
            <a:lstStyle/>
            <a:p>
              <a:pPr algn="ctr"/>
              <a:r>
                <a:rPr lang="en-ZA" sz="1600" dirty="0" smtClean="0"/>
                <a:t>Core Concepts</a:t>
              </a:r>
              <a:endParaRPr lang="en-ZA" sz="1600" dirty="0"/>
            </a:p>
          </p:txBody>
        </p:sp>
      </p:grpSp>
      <p:grpSp>
        <p:nvGrpSpPr>
          <p:cNvPr id="41" name="Group 40"/>
          <p:cNvGrpSpPr/>
          <p:nvPr/>
        </p:nvGrpSpPr>
        <p:grpSpPr>
          <a:xfrm>
            <a:off x="4688770" y="1711178"/>
            <a:ext cx="1936019" cy="2182017"/>
            <a:chOff x="4688770" y="1711178"/>
            <a:chExt cx="1936019" cy="2182017"/>
          </a:xfrm>
        </p:grpSpPr>
        <p:pic>
          <p:nvPicPr>
            <p:cNvPr id="2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9529" r="6937"/>
            <a:stretch/>
          </p:blipFill>
          <p:spPr bwMode="auto">
            <a:xfrm>
              <a:off x="4688770" y="1711178"/>
              <a:ext cx="1936019" cy="17382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TextBox 34"/>
            <p:cNvSpPr txBox="1"/>
            <p:nvPr/>
          </p:nvSpPr>
          <p:spPr>
            <a:xfrm>
              <a:off x="4688770" y="3554641"/>
              <a:ext cx="1936019" cy="338554"/>
            </a:xfrm>
            <a:prstGeom prst="rect">
              <a:avLst/>
            </a:prstGeom>
            <a:noFill/>
          </p:spPr>
          <p:txBody>
            <a:bodyPr wrap="square" rtlCol="0">
              <a:spAutoFit/>
            </a:bodyPr>
            <a:lstStyle/>
            <a:p>
              <a:pPr algn="ctr"/>
              <a:r>
                <a:rPr lang="en-ZA" sz="1600" dirty="0" smtClean="0"/>
                <a:t>Solution Structure</a:t>
              </a:r>
              <a:endParaRPr lang="en-ZA" sz="1600" dirty="0"/>
            </a:p>
          </p:txBody>
        </p:sp>
      </p:grpSp>
      <p:grpSp>
        <p:nvGrpSpPr>
          <p:cNvPr id="42" name="Group 41"/>
          <p:cNvGrpSpPr/>
          <p:nvPr/>
        </p:nvGrpSpPr>
        <p:grpSpPr>
          <a:xfrm>
            <a:off x="6846686" y="1711178"/>
            <a:ext cx="1941365" cy="2182017"/>
            <a:chOff x="6846686" y="1711178"/>
            <a:chExt cx="1941365" cy="2182017"/>
          </a:xfrm>
        </p:grpSpPr>
        <p:pic>
          <p:nvPicPr>
            <p:cNvPr id="25"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8350" r="9104"/>
            <a:stretch/>
          </p:blipFill>
          <p:spPr bwMode="auto">
            <a:xfrm>
              <a:off x="6846686" y="1711178"/>
              <a:ext cx="1934441" cy="17575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extBox 36"/>
            <p:cNvSpPr txBox="1"/>
            <p:nvPr/>
          </p:nvSpPr>
          <p:spPr>
            <a:xfrm>
              <a:off x="6852032" y="3554641"/>
              <a:ext cx="1936019" cy="338554"/>
            </a:xfrm>
            <a:prstGeom prst="rect">
              <a:avLst/>
            </a:prstGeom>
            <a:noFill/>
          </p:spPr>
          <p:txBody>
            <a:bodyPr wrap="square" rtlCol="0">
              <a:spAutoFit/>
            </a:bodyPr>
            <a:lstStyle/>
            <a:p>
              <a:pPr algn="ctr"/>
              <a:r>
                <a:rPr lang="en-ZA" sz="1600" dirty="0" smtClean="0"/>
                <a:t>Maintainability</a:t>
              </a:r>
              <a:endParaRPr lang="en-ZA" sz="1600" dirty="0"/>
            </a:p>
          </p:txBody>
        </p:sp>
      </p:grpSp>
      <p:grpSp>
        <p:nvGrpSpPr>
          <p:cNvPr id="5" name="Group 4"/>
          <p:cNvGrpSpPr/>
          <p:nvPr/>
        </p:nvGrpSpPr>
        <p:grpSpPr>
          <a:xfrm>
            <a:off x="381000" y="1715256"/>
            <a:ext cx="1941365" cy="2177939"/>
            <a:chOff x="381000" y="1715256"/>
            <a:chExt cx="1941365" cy="2177939"/>
          </a:xfrm>
        </p:grpSpPr>
        <p:pic>
          <p:nvPicPr>
            <p:cNvPr id="2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 y="1715256"/>
              <a:ext cx="1931987" cy="1752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sp>
          <p:nvSpPr>
            <p:cNvPr id="33" name="TextBox 32"/>
            <p:cNvSpPr txBox="1"/>
            <p:nvPr/>
          </p:nvSpPr>
          <p:spPr>
            <a:xfrm>
              <a:off x="381000" y="3554641"/>
              <a:ext cx="1941365" cy="338554"/>
            </a:xfrm>
            <a:prstGeom prst="rect">
              <a:avLst/>
            </a:prstGeom>
            <a:noFill/>
          </p:spPr>
          <p:txBody>
            <a:bodyPr wrap="square" rtlCol="0">
              <a:spAutoFit/>
            </a:bodyPr>
            <a:lstStyle/>
            <a:p>
              <a:pPr algn="ctr"/>
              <a:r>
                <a:rPr lang="en-ZA" sz="1600" dirty="0" smtClean="0"/>
                <a:t>Why MVVM</a:t>
              </a:r>
              <a:endParaRPr lang="en-ZA" sz="1600" dirty="0"/>
            </a:p>
          </p:txBody>
        </p:sp>
      </p:grpSp>
    </p:spTree>
    <p:extLst>
      <p:ext uri="{BB962C8B-B14F-4D97-AF65-F5344CB8AC3E}">
        <p14:creationId xmlns:p14="http://schemas.microsoft.com/office/powerpoint/2010/main" val="8960196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ZA" dirty="0" smtClean="0"/>
              <a:t>Questions</a:t>
            </a:r>
            <a:endParaRPr lang="en-ZA" dirty="0"/>
          </a:p>
        </p:txBody>
      </p:sp>
      <p:pic>
        <p:nvPicPr>
          <p:cNvPr id="9220"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t="892" b="9117"/>
          <a:stretch/>
        </p:blipFill>
        <p:spPr bwMode="auto">
          <a:xfrm>
            <a:off x="2144598" y="1412718"/>
            <a:ext cx="4854804" cy="2987832"/>
          </a:xfrm>
          <a:prstGeom prst="roundRect">
            <a:avLst>
              <a:gd name="adj" fmla="val 8594"/>
            </a:avLst>
          </a:prstGeom>
          <a:solidFill>
            <a:srgbClr val="FFFFFF">
              <a:shade val="85000"/>
            </a:srgbClr>
          </a:solidFill>
          <a:ln>
            <a:noFill/>
          </a:ln>
          <a:effectLst>
            <a:reflection blurRad="12700" stA="38000" endPos="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04321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ZA" dirty="0" smtClean="0"/>
              <a:t>Contact Me</a:t>
            </a:r>
            <a:endParaRPr lang="en-ZA" dirty="0"/>
          </a:p>
        </p:txBody>
      </p:sp>
      <p:sp>
        <p:nvSpPr>
          <p:cNvPr id="2" name="Content Placeholder 1"/>
          <p:cNvSpPr>
            <a:spLocks noGrp="1"/>
          </p:cNvSpPr>
          <p:nvPr>
            <p:ph idx="1"/>
          </p:nvPr>
        </p:nvSpPr>
        <p:spPr/>
        <p:txBody>
          <a:bodyPr anchor="ctr"/>
          <a:lstStyle/>
          <a:p>
            <a:pPr marL="44648" indent="0" algn="ctr">
              <a:buSzPct val="50000"/>
              <a:buNone/>
            </a:pPr>
            <a:r>
              <a:rPr lang="en-ZA" dirty="0" smtClean="0"/>
              <a:t>MarkP@DrivenSoftware.com</a:t>
            </a:r>
          </a:p>
          <a:p>
            <a:pPr marL="44648" indent="0" algn="ctr">
              <a:buSzPct val="50000"/>
              <a:buNone/>
            </a:pPr>
            <a:endParaRPr lang="en-ZA" dirty="0" smtClean="0"/>
          </a:p>
          <a:p>
            <a:pPr marL="44648" indent="0" algn="ctr">
              <a:buSzPct val="50000"/>
              <a:buNone/>
            </a:pPr>
            <a:r>
              <a:rPr lang="en-ZA" dirty="0" smtClean="0"/>
              <a:t>blog.MarkPearl.co.za</a:t>
            </a:r>
          </a:p>
          <a:p>
            <a:pPr marL="44648" indent="0" algn="ctr">
              <a:buSzPct val="50000"/>
              <a:buNone/>
            </a:pPr>
            <a:endParaRPr lang="en-ZA" dirty="0" smtClean="0"/>
          </a:p>
          <a:p>
            <a:pPr marL="44648" indent="0" algn="ctr">
              <a:buSzPct val="50000"/>
              <a:buNone/>
            </a:pPr>
            <a:r>
              <a:rPr lang="en-ZA" dirty="0" smtClean="0"/>
              <a:t>@</a:t>
            </a:r>
            <a:r>
              <a:rPr lang="en-ZA" dirty="0" err="1" smtClean="0"/>
              <a:t>MarkPearlCoZa</a:t>
            </a:r>
            <a:endParaRPr lang="en-ZA" dirty="0"/>
          </a:p>
        </p:txBody>
      </p:sp>
      <p:sp>
        <p:nvSpPr>
          <p:cNvPr id="5" name="Freeform 13"/>
          <p:cNvSpPr>
            <a:spLocks noEditPoints="1"/>
          </p:cNvSpPr>
          <p:nvPr/>
        </p:nvSpPr>
        <p:spPr bwMode="black">
          <a:xfrm>
            <a:off x="2084193" y="3486150"/>
            <a:ext cx="430133" cy="366228"/>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1727" tIns="30863" rIns="61727" bIns="30863" numCol="1" rtlCol="0" anchor="ctr" anchorCtr="0" compatLnSpc="1">
            <a:prstTxWarp prst="textNoShape">
              <a:avLst/>
            </a:prstTxWarp>
          </a:bodyPr>
          <a:lstStyle/>
          <a:p>
            <a:pPr defTabSz="555555"/>
            <a:endParaRPr lang="en-US" sz="525" spc="-92">
              <a:solidFill>
                <a:schemeClr val="tx1">
                  <a:lumMod val="50000"/>
                </a:schemeClr>
              </a:solidFill>
              <a:latin typeface="Segoe Light" pitchFamily="34" charset="0"/>
            </a:endParaRPr>
          </a:p>
        </p:txBody>
      </p:sp>
      <p:grpSp>
        <p:nvGrpSpPr>
          <p:cNvPr id="6" name="Group 5"/>
          <p:cNvGrpSpPr/>
          <p:nvPr/>
        </p:nvGrpSpPr>
        <p:grpSpPr>
          <a:xfrm>
            <a:off x="2057400" y="1891892"/>
            <a:ext cx="483719" cy="272891"/>
            <a:chOff x="5272232" y="1755447"/>
            <a:chExt cx="483719" cy="272891"/>
          </a:xfrm>
        </p:grpSpPr>
        <p:sp>
          <p:nvSpPr>
            <p:cNvPr id="8" name="Freeform 25"/>
            <p:cNvSpPr>
              <a:spLocks/>
            </p:cNvSpPr>
            <p:nvPr/>
          </p:nvSpPr>
          <p:spPr bwMode="black">
            <a:xfrm>
              <a:off x="5275119" y="1755447"/>
              <a:ext cx="477683" cy="153239"/>
            </a:xfrm>
            <a:custGeom>
              <a:avLst/>
              <a:gdLst>
                <a:gd name="T0" fmla="*/ 385 w 770"/>
                <a:gd name="T1" fmla="*/ 247 h 247"/>
                <a:gd name="T2" fmla="*/ 411 w 770"/>
                <a:gd name="T3" fmla="*/ 241 h 247"/>
                <a:gd name="T4" fmla="*/ 411 w 770"/>
                <a:gd name="T5" fmla="*/ 240 h 247"/>
                <a:gd name="T6" fmla="*/ 770 w 770"/>
                <a:gd name="T7" fmla="*/ 27 h 247"/>
                <a:gd name="T8" fmla="*/ 727 w 770"/>
                <a:gd name="T9" fmla="*/ 0 h 247"/>
                <a:gd name="T10" fmla="*/ 43 w 770"/>
                <a:gd name="T11" fmla="*/ 0 h 247"/>
                <a:gd name="T12" fmla="*/ 0 w 770"/>
                <a:gd name="T13" fmla="*/ 27 h 247"/>
                <a:gd name="T14" fmla="*/ 358 w 770"/>
                <a:gd name="T15" fmla="*/ 241 h 247"/>
                <a:gd name="T16" fmla="*/ 385 w 770"/>
                <a:gd name="T17"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0" h="247">
                  <a:moveTo>
                    <a:pt x="385" y="247"/>
                  </a:moveTo>
                  <a:cubicBezTo>
                    <a:pt x="395" y="247"/>
                    <a:pt x="404" y="245"/>
                    <a:pt x="411" y="241"/>
                  </a:cubicBezTo>
                  <a:cubicBezTo>
                    <a:pt x="411" y="240"/>
                    <a:pt x="411" y="240"/>
                    <a:pt x="411" y="240"/>
                  </a:cubicBezTo>
                  <a:cubicBezTo>
                    <a:pt x="770" y="27"/>
                    <a:pt x="770" y="27"/>
                    <a:pt x="770" y="27"/>
                  </a:cubicBezTo>
                  <a:cubicBezTo>
                    <a:pt x="762" y="11"/>
                    <a:pt x="746" y="0"/>
                    <a:pt x="727" y="0"/>
                  </a:cubicBezTo>
                  <a:cubicBezTo>
                    <a:pt x="43" y="0"/>
                    <a:pt x="43" y="0"/>
                    <a:pt x="43" y="0"/>
                  </a:cubicBezTo>
                  <a:cubicBezTo>
                    <a:pt x="24" y="0"/>
                    <a:pt x="7" y="11"/>
                    <a:pt x="0" y="27"/>
                  </a:cubicBezTo>
                  <a:cubicBezTo>
                    <a:pt x="358" y="241"/>
                    <a:pt x="358" y="241"/>
                    <a:pt x="358" y="241"/>
                  </a:cubicBezTo>
                  <a:cubicBezTo>
                    <a:pt x="365" y="245"/>
                    <a:pt x="375" y="247"/>
                    <a:pt x="385" y="247"/>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8577" tIns="34289" rIns="68577" bIns="34289" numCol="1" rtlCol="0" anchor="ctr" anchorCtr="0" compatLnSpc="1">
              <a:prstTxWarp prst="textNoShape">
                <a:avLst/>
              </a:prstTxWarp>
            </a:bodyPr>
            <a:lstStyle/>
            <a:p>
              <a:pPr defTabSz="555555"/>
              <a:endParaRPr lang="en-US" sz="525" spc="-92">
                <a:solidFill>
                  <a:schemeClr val="tx1">
                    <a:lumMod val="50000"/>
                  </a:schemeClr>
                </a:solidFill>
                <a:latin typeface="Segoe Light" pitchFamily="34" charset="0"/>
              </a:endParaRPr>
            </a:p>
          </p:txBody>
        </p:sp>
        <p:sp>
          <p:nvSpPr>
            <p:cNvPr id="9" name="Freeform 26"/>
            <p:cNvSpPr>
              <a:spLocks/>
            </p:cNvSpPr>
            <p:nvPr/>
          </p:nvSpPr>
          <p:spPr bwMode="black">
            <a:xfrm>
              <a:off x="5621308" y="1796380"/>
              <a:ext cx="134643" cy="160061"/>
            </a:xfrm>
            <a:custGeom>
              <a:avLst/>
              <a:gdLst>
                <a:gd name="T0" fmla="*/ 513 w 513"/>
                <a:gd name="T1" fmla="*/ 610 h 610"/>
                <a:gd name="T2" fmla="*/ 513 w 513"/>
                <a:gd name="T3" fmla="*/ 0 h 610"/>
                <a:gd name="T4" fmla="*/ 0 w 513"/>
                <a:gd name="T5" fmla="*/ 305 h 610"/>
                <a:gd name="T6" fmla="*/ 513 w 513"/>
                <a:gd name="T7" fmla="*/ 610 h 610"/>
              </a:gdLst>
              <a:ahLst/>
              <a:cxnLst>
                <a:cxn ang="0">
                  <a:pos x="T0" y="T1"/>
                </a:cxn>
                <a:cxn ang="0">
                  <a:pos x="T2" y="T3"/>
                </a:cxn>
                <a:cxn ang="0">
                  <a:pos x="T4" y="T5"/>
                </a:cxn>
                <a:cxn ang="0">
                  <a:pos x="T6" y="T7"/>
                </a:cxn>
              </a:cxnLst>
              <a:rect l="0" t="0" r="r" b="b"/>
              <a:pathLst>
                <a:path w="513" h="610">
                  <a:moveTo>
                    <a:pt x="513" y="610"/>
                  </a:moveTo>
                  <a:lnTo>
                    <a:pt x="513" y="0"/>
                  </a:lnTo>
                  <a:lnTo>
                    <a:pt x="0" y="305"/>
                  </a:lnTo>
                  <a:lnTo>
                    <a:pt x="513" y="610"/>
                  </a:ln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8577" tIns="34289" rIns="68577" bIns="34289" numCol="1" rtlCol="0" anchor="ctr" anchorCtr="0" compatLnSpc="1">
              <a:prstTxWarp prst="textNoShape">
                <a:avLst/>
              </a:prstTxWarp>
            </a:bodyPr>
            <a:lstStyle/>
            <a:p>
              <a:pPr defTabSz="555555"/>
              <a:endParaRPr lang="en-US" sz="525" spc="-92">
                <a:solidFill>
                  <a:schemeClr val="tx1">
                    <a:lumMod val="50000"/>
                  </a:schemeClr>
                </a:solidFill>
                <a:latin typeface="Segoe Light" pitchFamily="34" charset="0"/>
              </a:endParaRPr>
            </a:p>
          </p:txBody>
        </p:sp>
        <p:sp>
          <p:nvSpPr>
            <p:cNvPr id="10" name="Freeform 27"/>
            <p:cNvSpPr>
              <a:spLocks/>
            </p:cNvSpPr>
            <p:nvPr/>
          </p:nvSpPr>
          <p:spPr bwMode="black">
            <a:xfrm>
              <a:off x="5272232" y="1889531"/>
              <a:ext cx="483719" cy="138807"/>
            </a:xfrm>
            <a:custGeom>
              <a:avLst/>
              <a:gdLst>
                <a:gd name="T0" fmla="*/ 0 w 780"/>
                <a:gd name="T1" fmla="*/ 176 h 224"/>
                <a:gd name="T2" fmla="*/ 48 w 780"/>
                <a:gd name="T3" fmla="*/ 224 h 224"/>
                <a:gd name="T4" fmla="*/ 732 w 780"/>
                <a:gd name="T5" fmla="*/ 224 h 224"/>
                <a:gd name="T6" fmla="*/ 780 w 780"/>
                <a:gd name="T7" fmla="*/ 176 h 224"/>
                <a:gd name="T8" fmla="*/ 780 w 780"/>
                <a:gd name="T9" fmla="*/ 150 h 224"/>
                <a:gd name="T10" fmla="*/ 528 w 780"/>
                <a:gd name="T11" fmla="*/ 0 h 224"/>
                <a:gd name="T12" fmla="*/ 435 w 780"/>
                <a:gd name="T13" fmla="*/ 55 h 224"/>
                <a:gd name="T14" fmla="*/ 390 w 780"/>
                <a:gd name="T15" fmla="*/ 67 h 224"/>
                <a:gd name="T16" fmla="*/ 390 w 780"/>
                <a:gd name="T17" fmla="*/ 67 h 224"/>
                <a:gd name="T18" fmla="*/ 344 w 780"/>
                <a:gd name="T19" fmla="*/ 55 h 224"/>
                <a:gd name="T20" fmla="*/ 252 w 780"/>
                <a:gd name="T21" fmla="*/ 0 h 224"/>
                <a:gd name="T22" fmla="*/ 0 w 780"/>
                <a:gd name="T23" fmla="*/ 150 h 224"/>
                <a:gd name="T24" fmla="*/ 0 w 780"/>
                <a:gd name="T25" fmla="*/ 17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0" h="224">
                  <a:moveTo>
                    <a:pt x="0" y="176"/>
                  </a:moveTo>
                  <a:cubicBezTo>
                    <a:pt x="0" y="203"/>
                    <a:pt x="21" y="224"/>
                    <a:pt x="48" y="224"/>
                  </a:cubicBezTo>
                  <a:cubicBezTo>
                    <a:pt x="732" y="224"/>
                    <a:pt x="732" y="224"/>
                    <a:pt x="732" y="224"/>
                  </a:cubicBezTo>
                  <a:cubicBezTo>
                    <a:pt x="758" y="224"/>
                    <a:pt x="780" y="203"/>
                    <a:pt x="780" y="176"/>
                  </a:cubicBezTo>
                  <a:cubicBezTo>
                    <a:pt x="780" y="150"/>
                    <a:pt x="780" y="150"/>
                    <a:pt x="780" y="150"/>
                  </a:cubicBezTo>
                  <a:cubicBezTo>
                    <a:pt x="528" y="0"/>
                    <a:pt x="528" y="0"/>
                    <a:pt x="528" y="0"/>
                  </a:cubicBezTo>
                  <a:cubicBezTo>
                    <a:pt x="435" y="55"/>
                    <a:pt x="435" y="55"/>
                    <a:pt x="435" y="55"/>
                  </a:cubicBezTo>
                  <a:cubicBezTo>
                    <a:pt x="423" y="63"/>
                    <a:pt x="407" y="67"/>
                    <a:pt x="390" y="67"/>
                  </a:cubicBezTo>
                  <a:cubicBezTo>
                    <a:pt x="390" y="67"/>
                    <a:pt x="390" y="67"/>
                    <a:pt x="390" y="67"/>
                  </a:cubicBezTo>
                  <a:cubicBezTo>
                    <a:pt x="373" y="67"/>
                    <a:pt x="357" y="63"/>
                    <a:pt x="344" y="55"/>
                  </a:cubicBezTo>
                  <a:cubicBezTo>
                    <a:pt x="252" y="0"/>
                    <a:pt x="252" y="0"/>
                    <a:pt x="252" y="0"/>
                  </a:cubicBezTo>
                  <a:cubicBezTo>
                    <a:pt x="0" y="150"/>
                    <a:pt x="0" y="150"/>
                    <a:pt x="0" y="150"/>
                  </a:cubicBezTo>
                  <a:lnTo>
                    <a:pt x="0" y="176"/>
                  </a:ln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8577" tIns="34289" rIns="68577" bIns="34289" numCol="1" rtlCol="0" anchor="ctr" anchorCtr="0" compatLnSpc="1">
              <a:prstTxWarp prst="textNoShape">
                <a:avLst/>
              </a:prstTxWarp>
            </a:bodyPr>
            <a:lstStyle/>
            <a:p>
              <a:pPr defTabSz="555555"/>
              <a:endParaRPr lang="en-US" sz="525" spc="-92">
                <a:solidFill>
                  <a:schemeClr val="tx1">
                    <a:lumMod val="50000"/>
                  </a:schemeClr>
                </a:solidFill>
                <a:latin typeface="Segoe Light" pitchFamily="34" charset="0"/>
              </a:endParaRPr>
            </a:p>
          </p:txBody>
        </p:sp>
        <p:sp>
          <p:nvSpPr>
            <p:cNvPr id="11" name="Freeform 28"/>
            <p:cNvSpPr>
              <a:spLocks/>
            </p:cNvSpPr>
            <p:nvPr/>
          </p:nvSpPr>
          <p:spPr bwMode="black">
            <a:xfrm>
              <a:off x="5272232" y="1796380"/>
              <a:ext cx="134381" cy="160061"/>
            </a:xfrm>
            <a:custGeom>
              <a:avLst/>
              <a:gdLst>
                <a:gd name="T0" fmla="*/ 512 w 512"/>
                <a:gd name="T1" fmla="*/ 305 h 610"/>
                <a:gd name="T2" fmla="*/ 0 w 512"/>
                <a:gd name="T3" fmla="*/ 0 h 610"/>
                <a:gd name="T4" fmla="*/ 0 w 512"/>
                <a:gd name="T5" fmla="*/ 610 h 610"/>
                <a:gd name="T6" fmla="*/ 512 w 512"/>
                <a:gd name="T7" fmla="*/ 305 h 610"/>
              </a:gdLst>
              <a:ahLst/>
              <a:cxnLst>
                <a:cxn ang="0">
                  <a:pos x="T0" y="T1"/>
                </a:cxn>
                <a:cxn ang="0">
                  <a:pos x="T2" y="T3"/>
                </a:cxn>
                <a:cxn ang="0">
                  <a:pos x="T4" y="T5"/>
                </a:cxn>
                <a:cxn ang="0">
                  <a:pos x="T6" y="T7"/>
                </a:cxn>
              </a:cxnLst>
              <a:rect l="0" t="0" r="r" b="b"/>
              <a:pathLst>
                <a:path w="512" h="610">
                  <a:moveTo>
                    <a:pt x="512" y="305"/>
                  </a:moveTo>
                  <a:lnTo>
                    <a:pt x="0" y="0"/>
                  </a:lnTo>
                  <a:lnTo>
                    <a:pt x="0" y="610"/>
                  </a:lnTo>
                  <a:lnTo>
                    <a:pt x="512" y="305"/>
                  </a:ln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8577" tIns="34289" rIns="68577" bIns="34289" numCol="1" rtlCol="0" anchor="ctr" anchorCtr="0" compatLnSpc="1">
              <a:prstTxWarp prst="textNoShape">
                <a:avLst/>
              </a:prstTxWarp>
            </a:bodyPr>
            <a:lstStyle/>
            <a:p>
              <a:pPr defTabSz="555555"/>
              <a:endParaRPr lang="en-US" sz="525" spc="-92">
                <a:solidFill>
                  <a:schemeClr val="tx1">
                    <a:lumMod val="50000"/>
                  </a:schemeClr>
                </a:solidFill>
                <a:latin typeface="Segoe Light" pitchFamily="34" charset="0"/>
              </a:endParaRPr>
            </a:p>
          </p:txBody>
        </p:sp>
      </p:grpSp>
      <p:sp>
        <p:nvSpPr>
          <p:cNvPr id="12" name="Freeform 62"/>
          <p:cNvSpPr>
            <a:spLocks noEditPoints="1"/>
          </p:cNvSpPr>
          <p:nvPr/>
        </p:nvSpPr>
        <p:spPr bwMode="black">
          <a:xfrm>
            <a:off x="2093465" y="2695926"/>
            <a:ext cx="411588" cy="41148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endParaRPr lang="en-US" sz="1200"/>
          </a:p>
        </p:txBody>
      </p:sp>
    </p:spTree>
    <p:extLst>
      <p:ext uri="{BB962C8B-B14F-4D97-AF65-F5344CB8AC3E}">
        <p14:creationId xmlns:p14="http://schemas.microsoft.com/office/powerpoint/2010/main" val="3648571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Offers</a:t>
            </a:r>
            <a:endParaRPr lang="en-ZA" dirty="0"/>
          </a:p>
        </p:txBody>
      </p:sp>
      <p:sp>
        <p:nvSpPr>
          <p:cNvPr id="3" name="Content Placeholder 2"/>
          <p:cNvSpPr>
            <a:spLocks noGrp="1"/>
          </p:cNvSpPr>
          <p:nvPr>
            <p:ph idx="1"/>
          </p:nvPr>
        </p:nvSpPr>
        <p:spPr>
          <a:xfrm>
            <a:off x="431388" y="1019967"/>
            <a:ext cx="8153400" cy="1303690"/>
          </a:xfrm>
        </p:spPr>
        <p:txBody>
          <a:bodyPr/>
          <a:lstStyle/>
          <a:p>
            <a:r>
              <a:rPr lang="en-ZA" dirty="0" smtClean="0">
                <a:solidFill>
                  <a:schemeClr val="bg1"/>
                </a:solidFill>
              </a:rPr>
              <a:t>Are you developing a Windows Phone app? Need a developer account we can help you out</a:t>
            </a:r>
            <a:endParaRPr lang="en-ZA" dirty="0">
              <a:solidFill>
                <a:schemeClr val="bg1"/>
              </a:solidFill>
            </a:endParaRPr>
          </a:p>
        </p:txBody>
      </p:sp>
      <p:sp>
        <p:nvSpPr>
          <p:cNvPr id="4" name="Content Placeholder 3"/>
          <p:cNvSpPr>
            <a:spLocks noGrp="1"/>
          </p:cNvSpPr>
          <p:nvPr>
            <p:ph idx="10"/>
          </p:nvPr>
        </p:nvSpPr>
        <p:spPr>
          <a:xfrm>
            <a:off x="421863" y="2361098"/>
            <a:ext cx="8153400" cy="1104111"/>
          </a:xfrm>
        </p:spPr>
        <p:txBody>
          <a:bodyPr/>
          <a:lstStyle/>
          <a:p>
            <a:r>
              <a:rPr lang="en-ZA" dirty="0" smtClean="0"/>
              <a:t>Need to test your applications? Why not book some time in our lab. We have Windows 8 and Windows Phone devices and someone on hand to assist you. </a:t>
            </a:r>
            <a:endParaRPr lang="en-ZA" dirty="0"/>
          </a:p>
        </p:txBody>
      </p:sp>
      <p:sp>
        <p:nvSpPr>
          <p:cNvPr id="5" name="Content Placeholder 4"/>
          <p:cNvSpPr>
            <a:spLocks noGrp="1"/>
          </p:cNvSpPr>
          <p:nvPr>
            <p:ph idx="11"/>
          </p:nvPr>
        </p:nvSpPr>
        <p:spPr>
          <a:xfrm>
            <a:off x="412338" y="3502650"/>
            <a:ext cx="8162925" cy="1126500"/>
          </a:xfrm>
        </p:spPr>
        <p:txBody>
          <a:bodyPr/>
          <a:lstStyle/>
          <a:p>
            <a:r>
              <a:rPr lang="en-ZA" dirty="0" smtClean="0"/>
              <a:t>Contact us via our blog / </a:t>
            </a:r>
            <a:r>
              <a:rPr lang="en-ZA" dirty="0" err="1" smtClean="0"/>
              <a:t>facebook</a:t>
            </a:r>
            <a:r>
              <a:rPr lang="en-ZA" dirty="0" smtClean="0"/>
              <a:t> / twitter</a:t>
            </a:r>
            <a:endParaRPr lang="en-ZA" dirty="0"/>
          </a:p>
        </p:txBody>
      </p:sp>
      <p:grpSp>
        <p:nvGrpSpPr>
          <p:cNvPr id="7" name="Group 6"/>
          <p:cNvGrpSpPr/>
          <p:nvPr/>
        </p:nvGrpSpPr>
        <p:grpSpPr bwMode="black">
          <a:xfrm>
            <a:off x="219439" y="244376"/>
            <a:ext cx="217783" cy="461843"/>
            <a:chOff x="8920162" y="3943878"/>
            <a:chExt cx="419101" cy="889001"/>
          </a:xfrm>
          <a:solidFill>
            <a:srgbClr val="FFFFFF"/>
          </a:solidFill>
        </p:grpSpPr>
        <p:sp>
          <p:nvSpPr>
            <p:cNvPr id="8" name="Oval 16"/>
            <p:cNvSpPr>
              <a:spLocks noChangeArrowheads="1"/>
            </p:cNvSpPr>
            <p:nvPr/>
          </p:nvSpPr>
          <p:spPr bwMode="black">
            <a:xfrm>
              <a:off x="9148762" y="3943878"/>
              <a:ext cx="149225" cy="1460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a:p>
          </p:txBody>
        </p:sp>
        <p:sp>
          <p:nvSpPr>
            <p:cNvPr id="9" name="Freeform 17"/>
            <p:cNvSpPr>
              <a:spLocks/>
            </p:cNvSpPr>
            <p:nvPr/>
          </p:nvSpPr>
          <p:spPr bwMode="black">
            <a:xfrm>
              <a:off x="9017000" y="4123266"/>
              <a:ext cx="322263" cy="709613"/>
            </a:xfrm>
            <a:custGeom>
              <a:avLst/>
              <a:gdLst>
                <a:gd name="T0" fmla="*/ 76 w 86"/>
                <a:gd name="T1" fmla="*/ 0 h 189"/>
                <a:gd name="T2" fmla="*/ 80 w 86"/>
                <a:gd name="T3" fmla="*/ 3 h 189"/>
                <a:gd name="T4" fmla="*/ 83 w 86"/>
                <a:gd name="T5" fmla="*/ 11 h 189"/>
                <a:gd name="T6" fmla="*/ 78 w 86"/>
                <a:gd name="T7" fmla="*/ 21 h 189"/>
                <a:gd name="T8" fmla="*/ 44 w 86"/>
                <a:gd name="T9" fmla="*/ 47 h 189"/>
                <a:gd name="T10" fmla="*/ 39 w 86"/>
                <a:gd name="T11" fmla="*/ 50 h 189"/>
                <a:gd name="T12" fmla="*/ 39 w 86"/>
                <a:gd name="T13" fmla="*/ 81 h 189"/>
                <a:gd name="T14" fmla="*/ 2 w 86"/>
                <a:gd name="T15" fmla="*/ 173 h 189"/>
                <a:gd name="T16" fmla="*/ 9 w 86"/>
                <a:gd name="T17" fmla="*/ 188 h 189"/>
                <a:gd name="T18" fmla="*/ 13 w 86"/>
                <a:gd name="T19" fmla="*/ 189 h 189"/>
                <a:gd name="T20" fmla="*/ 24 w 86"/>
                <a:gd name="T21" fmla="*/ 181 h 189"/>
                <a:gd name="T22" fmla="*/ 63 w 86"/>
                <a:gd name="T23" fmla="*/ 83 h 189"/>
                <a:gd name="T24" fmla="*/ 63 w 86"/>
                <a:gd name="T25" fmla="*/ 177 h 189"/>
                <a:gd name="T26" fmla="*/ 74 w 86"/>
                <a:gd name="T27" fmla="*/ 189 h 189"/>
                <a:gd name="T28" fmla="*/ 86 w 86"/>
                <a:gd name="T29" fmla="*/ 177 h 189"/>
                <a:gd name="T30" fmla="*/ 86 w 86"/>
                <a:gd name="T31" fmla="*/ 72 h 189"/>
                <a:gd name="T32" fmla="*/ 86 w 86"/>
                <a:gd name="T33" fmla="*/ 17 h 189"/>
                <a:gd name="T34" fmla="*/ 76 w 86"/>
                <a:gd name="T3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189">
                  <a:moveTo>
                    <a:pt x="76" y="0"/>
                  </a:moveTo>
                  <a:cubicBezTo>
                    <a:pt x="78" y="1"/>
                    <a:pt x="79" y="2"/>
                    <a:pt x="80" y="3"/>
                  </a:cubicBezTo>
                  <a:cubicBezTo>
                    <a:pt x="82" y="6"/>
                    <a:pt x="83" y="8"/>
                    <a:pt x="83" y="11"/>
                  </a:cubicBezTo>
                  <a:cubicBezTo>
                    <a:pt x="83" y="15"/>
                    <a:pt x="81" y="18"/>
                    <a:pt x="78" y="21"/>
                  </a:cubicBezTo>
                  <a:cubicBezTo>
                    <a:pt x="44" y="47"/>
                    <a:pt x="44" y="47"/>
                    <a:pt x="44" y="47"/>
                  </a:cubicBezTo>
                  <a:cubicBezTo>
                    <a:pt x="42" y="49"/>
                    <a:pt x="40" y="49"/>
                    <a:pt x="39" y="50"/>
                  </a:cubicBezTo>
                  <a:cubicBezTo>
                    <a:pt x="39" y="81"/>
                    <a:pt x="39" y="81"/>
                    <a:pt x="39" y="81"/>
                  </a:cubicBezTo>
                  <a:cubicBezTo>
                    <a:pt x="2" y="173"/>
                    <a:pt x="2" y="173"/>
                    <a:pt x="2" y="173"/>
                  </a:cubicBezTo>
                  <a:cubicBezTo>
                    <a:pt x="0" y="179"/>
                    <a:pt x="3" y="186"/>
                    <a:pt x="9" y="188"/>
                  </a:cubicBezTo>
                  <a:cubicBezTo>
                    <a:pt x="10" y="189"/>
                    <a:pt x="12" y="189"/>
                    <a:pt x="13" y="189"/>
                  </a:cubicBezTo>
                  <a:cubicBezTo>
                    <a:pt x="18" y="189"/>
                    <a:pt x="22" y="186"/>
                    <a:pt x="24" y="181"/>
                  </a:cubicBezTo>
                  <a:cubicBezTo>
                    <a:pt x="63" y="83"/>
                    <a:pt x="63" y="83"/>
                    <a:pt x="63" y="83"/>
                  </a:cubicBezTo>
                  <a:cubicBezTo>
                    <a:pt x="63" y="177"/>
                    <a:pt x="63" y="177"/>
                    <a:pt x="63" y="177"/>
                  </a:cubicBezTo>
                  <a:cubicBezTo>
                    <a:pt x="63" y="184"/>
                    <a:pt x="68" y="189"/>
                    <a:pt x="74" y="189"/>
                  </a:cubicBezTo>
                  <a:cubicBezTo>
                    <a:pt x="81" y="189"/>
                    <a:pt x="86" y="184"/>
                    <a:pt x="86" y="177"/>
                  </a:cubicBezTo>
                  <a:cubicBezTo>
                    <a:pt x="86" y="72"/>
                    <a:pt x="86" y="72"/>
                    <a:pt x="86" y="72"/>
                  </a:cubicBezTo>
                  <a:cubicBezTo>
                    <a:pt x="86" y="17"/>
                    <a:pt x="86" y="17"/>
                    <a:pt x="86" y="17"/>
                  </a:cubicBezTo>
                  <a:cubicBezTo>
                    <a:pt x="86" y="8"/>
                    <a:pt x="83" y="2"/>
                    <a:pt x="7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a:p>
          </p:txBody>
        </p:sp>
        <p:sp>
          <p:nvSpPr>
            <p:cNvPr id="10" name="Freeform 18"/>
            <p:cNvSpPr>
              <a:spLocks/>
            </p:cNvSpPr>
            <p:nvPr/>
          </p:nvSpPr>
          <p:spPr bwMode="black">
            <a:xfrm>
              <a:off x="9051925" y="4089928"/>
              <a:ext cx="265113" cy="206375"/>
            </a:xfrm>
            <a:custGeom>
              <a:avLst/>
              <a:gdLst>
                <a:gd name="T0" fmla="*/ 30 w 71"/>
                <a:gd name="T1" fmla="*/ 33 h 55"/>
                <a:gd name="T2" fmla="*/ 18 w 71"/>
                <a:gd name="T3" fmla="*/ 6 h 55"/>
                <a:gd name="T4" fmla="*/ 6 w 71"/>
                <a:gd name="T5" fmla="*/ 2 h 55"/>
                <a:gd name="T6" fmla="*/ 2 w 71"/>
                <a:gd name="T7" fmla="*/ 14 h 55"/>
                <a:gd name="T8" fmla="*/ 20 w 71"/>
                <a:gd name="T9" fmla="*/ 50 h 55"/>
                <a:gd name="T10" fmla="*/ 25 w 71"/>
                <a:gd name="T11" fmla="*/ 55 h 55"/>
                <a:gd name="T12" fmla="*/ 27 w 71"/>
                <a:gd name="T13" fmla="*/ 55 h 55"/>
                <a:gd name="T14" fmla="*/ 33 w 71"/>
                <a:gd name="T15" fmla="*/ 53 h 55"/>
                <a:gd name="T16" fmla="*/ 67 w 71"/>
                <a:gd name="T17" fmla="*/ 27 h 55"/>
                <a:gd name="T18" fmla="*/ 69 w 71"/>
                <a:gd name="T19" fmla="*/ 15 h 55"/>
                <a:gd name="T20" fmla="*/ 56 w 71"/>
                <a:gd name="T21" fmla="*/ 13 h 55"/>
                <a:gd name="T22" fmla="*/ 30 w 71"/>
                <a:gd name="T23"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55">
                  <a:moveTo>
                    <a:pt x="30" y="33"/>
                  </a:moveTo>
                  <a:cubicBezTo>
                    <a:pt x="18" y="6"/>
                    <a:pt x="18" y="6"/>
                    <a:pt x="18" y="6"/>
                  </a:cubicBezTo>
                  <a:cubicBezTo>
                    <a:pt x="16" y="2"/>
                    <a:pt x="10" y="0"/>
                    <a:pt x="6" y="2"/>
                  </a:cubicBezTo>
                  <a:cubicBezTo>
                    <a:pt x="2" y="4"/>
                    <a:pt x="0" y="10"/>
                    <a:pt x="2" y="14"/>
                  </a:cubicBezTo>
                  <a:cubicBezTo>
                    <a:pt x="20" y="50"/>
                    <a:pt x="20" y="50"/>
                    <a:pt x="20" y="50"/>
                  </a:cubicBezTo>
                  <a:cubicBezTo>
                    <a:pt x="21" y="53"/>
                    <a:pt x="23" y="54"/>
                    <a:pt x="25" y="55"/>
                  </a:cubicBezTo>
                  <a:cubicBezTo>
                    <a:pt x="26" y="55"/>
                    <a:pt x="27" y="55"/>
                    <a:pt x="27" y="55"/>
                  </a:cubicBezTo>
                  <a:cubicBezTo>
                    <a:pt x="29" y="55"/>
                    <a:pt x="31" y="55"/>
                    <a:pt x="33" y="53"/>
                  </a:cubicBezTo>
                  <a:cubicBezTo>
                    <a:pt x="67" y="27"/>
                    <a:pt x="67" y="27"/>
                    <a:pt x="67" y="27"/>
                  </a:cubicBezTo>
                  <a:cubicBezTo>
                    <a:pt x="71" y="24"/>
                    <a:pt x="71" y="18"/>
                    <a:pt x="69" y="15"/>
                  </a:cubicBezTo>
                  <a:cubicBezTo>
                    <a:pt x="66" y="11"/>
                    <a:pt x="60" y="10"/>
                    <a:pt x="56" y="13"/>
                  </a:cubicBezTo>
                  <a:lnTo>
                    <a:pt x="3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a:p>
          </p:txBody>
        </p:sp>
        <p:sp>
          <p:nvSpPr>
            <p:cNvPr id="11" name="Freeform 19"/>
            <p:cNvSpPr>
              <a:spLocks/>
            </p:cNvSpPr>
            <p:nvPr/>
          </p:nvSpPr>
          <p:spPr bwMode="black">
            <a:xfrm>
              <a:off x="8953500" y="3958166"/>
              <a:ext cx="90488" cy="165100"/>
            </a:xfrm>
            <a:custGeom>
              <a:avLst/>
              <a:gdLst>
                <a:gd name="T0" fmla="*/ 24 w 24"/>
                <a:gd name="T1" fmla="*/ 27 h 44"/>
                <a:gd name="T2" fmla="*/ 24 w 24"/>
                <a:gd name="T3" fmla="*/ 17 h 44"/>
                <a:gd name="T4" fmla="*/ 24 w 24"/>
                <a:gd name="T5" fmla="*/ 16 h 44"/>
                <a:gd name="T6" fmla="*/ 0 w 24"/>
                <a:gd name="T7" fmla="*/ 0 h 44"/>
                <a:gd name="T8" fmla="*/ 0 w 24"/>
                <a:gd name="T9" fmla="*/ 44 h 44"/>
                <a:gd name="T10" fmla="*/ 24 w 24"/>
                <a:gd name="T11" fmla="*/ 28 h 44"/>
                <a:gd name="T12" fmla="*/ 24 w 24"/>
                <a:gd name="T13" fmla="*/ 27 h 44"/>
              </a:gdLst>
              <a:ahLst/>
              <a:cxnLst>
                <a:cxn ang="0">
                  <a:pos x="T0" y="T1"/>
                </a:cxn>
                <a:cxn ang="0">
                  <a:pos x="T2" y="T3"/>
                </a:cxn>
                <a:cxn ang="0">
                  <a:pos x="T4" y="T5"/>
                </a:cxn>
                <a:cxn ang="0">
                  <a:pos x="T6" y="T7"/>
                </a:cxn>
                <a:cxn ang="0">
                  <a:pos x="T8" y="T9"/>
                </a:cxn>
                <a:cxn ang="0">
                  <a:pos x="T10" y="T11"/>
                </a:cxn>
                <a:cxn ang="0">
                  <a:pos x="T12" y="T13"/>
                </a:cxn>
              </a:cxnLst>
              <a:rect l="0" t="0" r="r" b="b"/>
              <a:pathLst>
                <a:path w="24" h="44">
                  <a:moveTo>
                    <a:pt x="24" y="27"/>
                  </a:moveTo>
                  <a:cubicBezTo>
                    <a:pt x="24" y="17"/>
                    <a:pt x="24" y="17"/>
                    <a:pt x="24" y="17"/>
                  </a:cubicBezTo>
                  <a:cubicBezTo>
                    <a:pt x="24" y="16"/>
                    <a:pt x="24" y="16"/>
                    <a:pt x="24" y="16"/>
                  </a:cubicBezTo>
                  <a:cubicBezTo>
                    <a:pt x="0" y="0"/>
                    <a:pt x="0" y="0"/>
                    <a:pt x="0" y="0"/>
                  </a:cubicBezTo>
                  <a:cubicBezTo>
                    <a:pt x="0" y="44"/>
                    <a:pt x="0" y="44"/>
                    <a:pt x="0" y="44"/>
                  </a:cubicBezTo>
                  <a:cubicBezTo>
                    <a:pt x="24" y="28"/>
                    <a:pt x="24" y="28"/>
                    <a:pt x="24" y="28"/>
                  </a:cubicBezTo>
                  <a:cubicBezTo>
                    <a:pt x="24" y="27"/>
                    <a:pt x="24" y="27"/>
                    <a:pt x="24"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a:p>
          </p:txBody>
        </p:sp>
        <p:sp>
          <p:nvSpPr>
            <p:cNvPr id="12" name="Freeform 20"/>
            <p:cNvSpPr>
              <a:spLocks/>
            </p:cNvSpPr>
            <p:nvPr/>
          </p:nvSpPr>
          <p:spPr bwMode="black">
            <a:xfrm>
              <a:off x="9055100" y="4010553"/>
              <a:ext cx="68263" cy="60325"/>
            </a:xfrm>
            <a:custGeom>
              <a:avLst/>
              <a:gdLst>
                <a:gd name="T0" fmla="*/ 3 w 18"/>
                <a:gd name="T1" fmla="*/ 16 h 16"/>
                <a:gd name="T2" fmla="*/ 15 w 18"/>
                <a:gd name="T3" fmla="*/ 16 h 16"/>
                <a:gd name="T4" fmla="*/ 18 w 18"/>
                <a:gd name="T5" fmla="*/ 13 h 16"/>
                <a:gd name="T6" fmla="*/ 18 w 18"/>
                <a:gd name="T7" fmla="*/ 3 h 16"/>
                <a:gd name="T8" fmla="*/ 15 w 18"/>
                <a:gd name="T9" fmla="*/ 0 h 16"/>
                <a:gd name="T10" fmla="*/ 3 w 18"/>
                <a:gd name="T11" fmla="*/ 0 h 16"/>
                <a:gd name="T12" fmla="*/ 0 w 18"/>
                <a:gd name="T13" fmla="*/ 3 h 16"/>
                <a:gd name="T14" fmla="*/ 0 w 18"/>
                <a:gd name="T15" fmla="*/ 13 h 16"/>
                <a:gd name="T16" fmla="*/ 3 w 1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6">
                  <a:moveTo>
                    <a:pt x="3" y="16"/>
                  </a:moveTo>
                  <a:cubicBezTo>
                    <a:pt x="15" y="16"/>
                    <a:pt x="15" y="16"/>
                    <a:pt x="15" y="16"/>
                  </a:cubicBezTo>
                  <a:cubicBezTo>
                    <a:pt x="17" y="16"/>
                    <a:pt x="18" y="15"/>
                    <a:pt x="18" y="13"/>
                  </a:cubicBezTo>
                  <a:cubicBezTo>
                    <a:pt x="18" y="3"/>
                    <a:pt x="18" y="3"/>
                    <a:pt x="18" y="3"/>
                  </a:cubicBezTo>
                  <a:cubicBezTo>
                    <a:pt x="18" y="1"/>
                    <a:pt x="17" y="0"/>
                    <a:pt x="15" y="0"/>
                  </a:cubicBezTo>
                  <a:cubicBezTo>
                    <a:pt x="3" y="0"/>
                    <a:pt x="3" y="0"/>
                    <a:pt x="3" y="0"/>
                  </a:cubicBezTo>
                  <a:cubicBezTo>
                    <a:pt x="1" y="0"/>
                    <a:pt x="0" y="1"/>
                    <a:pt x="0" y="3"/>
                  </a:cubicBezTo>
                  <a:cubicBezTo>
                    <a:pt x="0" y="13"/>
                    <a:pt x="0" y="13"/>
                    <a:pt x="0" y="13"/>
                  </a:cubicBezTo>
                  <a:cubicBezTo>
                    <a:pt x="0" y="15"/>
                    <a:pt x="1" y="16"/>
                    <a:pt x="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a:p>
          </p:txBody>
        </p:sp>
        <p:sp>
          <p:nvSpPr>
            <p:cNvPr id="13" name="Freeform 21"/>
            <p:cNvSpPr>
              <a:spLocks/>
            </p:cNvSpPr>
            <p:nvPr/>
          </p:nvSpPr>
          <p:spPr bwMode="black">
            <a:xfrm>
              <a:off x="8920162" y="3943878"/>
              <a:ext cx="19050" cy="195263"/>
            </a:xfrm>
            <a:custGeom>
              <a:avLst/>
              <a:gdLst>
                <a:gd name="T0" fmla="*/ 3 w 5"/>
                <a:gd name="T1" fmla="*/ 0 h 52"/>
                <a:gd name="T2" fmla="*/ 2 w 5"/>
                <a:gd name="T3" fmla="*/ 0 h 52"/>
                <a:gd name="T4" fmla="*/ 0 w 5"/>
                <a:gd name="T5" fmla="*/ 2 h 52"/>
                <a:gd name="T6" fmla="*/ 0 w 5"/>
                <a:gd name="T7" fmla="*/ 50 h 52"/>
                <a:gd name="T8" fmla="*/ 2 w 5"/>
                <a:gd name="T9" fmla="*/ 52 h 52"/>
                <a:gd name="T10" fmla="*/ 3 w 5"/>
                <a:gd name="T11" fmla="*/ 52 h 52"/>
                <a:gd name="T12" fmla="*/ 5 w 5"/>
                <a:gd name="T13" fmla="*/ 50 h 52"/>
                <a:gd name="T14" fmla="*/ 5 w 5"/>
                <a:gd name="T15" fmla="*/ 2 h 52"/>
                <a:gd name="T16" fmla="*/ 3 w 5"/>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2">
                  <a:moveTo>
                    <a:pt x="3" y="0"/>
                  </a:moveTo>
                  <a:cubicBezTo>
                    <a:pt x="2" y="0"/>
                    <a:pt x="2" y="0"/>
                    <a:pt x="2" y="0"/>
                  </a:cubicBezTo>
                  <a:cubicBezTo>
                    <a:pt x="1" y="0"/>
                    <a:pt x="0" y="1"/>
                    <a:pt x="0" y="2"/>
                  </a:cubicBezTo>
                  <a:cubicBezTo>
                    <a:pt x="0" y="50"/>
                    <a:pt x="0" y="50"/>
                    <a:pt x="0" y="50"/>
                  </a:cubicBezTo>
                  <a:cubicBezTo>
                    <a:pt x="0" y="51"/>
                    <a:pt x="1" y="52"/>
                    <a:pt x="2" y="52"/>
                  </a:cubicBezTo>
                  <a:cubicBezTo>
                    <a:pt x="3" y="52"/>
                    <a:pt x="3" y="52"/>
                    <a:pt x="3" y="52"/>
                  </a:cubicBezTo>
                  <a:cubicBezTo>
                    <a:pt x="4" y="52"/>
                    <a:pt x="5" y="51"/>
                    <a:pt x="5" y="50"/>
                  </a:cubicBezTo>
                  <a:cubicBezTo>
                    <a:pt x="5" y="2"/>
                    <a:pt x="5" y="2"/>
                    <a:pt x="5" y="2"/>
                  </a:cubicBezTo>
                  <a:cubicBezTo>
                    <a:pt x="5" y="1"/>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a:p>
          </p:txBody>
        </p:sp>
      </p:grpSp>
      <p:sp>
        <p:nvSpPr>
          <p:cNvPr id="19" name="Freeform 24"/>
          <p:cNvSpPr>
            <a:spLocks noEditPoints="1"/>
          </p:cNvSpPr>
          <p:nvPr/>
        </p:nvSpPr>
        <p:spPr bwMode="black">
          <a:xfrm>
            <a:off x="7674429" y="3705388"/>
            <a:ext cx="612156" cy="673156"/>
          </a:xfrm>
          <a:custGeom>
            <a:avLst/>
            <a:gdLst>
              <a:gd name="T0" fmla="*/ 126 w 259"/>
              <a:gd name="T1" fmla="*/ 53 h 300"/>
              <a:gd name="T2" fmla="*/ 120 w 259"/>
              <a:gd name="T3" fmla="*/ 38 h 300"/>
              <a:gd name="T4" fmla="*/ 77 w 259"/>
              <a:gd name="T5" fmla="*/ 43 h 300"/>
              <a:gd name="T6" fmla="*/ 105 w 259"/>
              <a:gd name="T7" fmla="*/ 53 h 300"/>
              <a:gd name="T8" fmla="*/ 105 w 259"/>
              <a:gd name="T9" fmla="*/ 53 h 300"/>
              <a:gd name="T10" fmla="*/ 84 w 259"/>
              <a:gd name="T11" fmla="*/ 136 h 300"/>
              <a:gd name="T12" fmla="*/ 79 w 259"/>
              <a:gd name="T13" fmla="*/ 124 h 300"/>
              <a:gd name="T14" fmla="*/ 45 w 259"/>
              <a:gd name="T15" fmla="*/ 128 h 300"/>
              <a:gd name="T16" fmla="*/ 67 w 259"/>
              <a:gd name="T17" fmla="*/ 136 h 300"/>
              <a:gd name="T18" fmla="*/ 67 w 259"/>
              <a:gd name="T19" fmla="*/ 136 h 300"/>
              <a:gd name="T20" fmla="*/ 35 w 259"/>
              <a:gd name="T21" fmla="*/ 69 h 300"/>
              <a:gd name="T22" fmla="*/ 32 w 259"/>
              <a:gd name="T23" fmla="*/ 63 h 300"/>
              <a:gd name="T24" fmla="*/ 15 w 259"/>
              <a:gd name="T25" fmla="*/ 65 h 300"/>
              <a:gd name="T26" fmla="*/ 26 w 259"/>
              <a:gd name="T27" fmla="*/ 69 h 300"/>
              <a:gd name="T28" fmla="*/ 26 w 259"/>
              <a:gd name="T29" fmla="*/ 69 h 300"/>
              <a:gd name="T30" fmla="*/ 233 w 259"/>
              <a:gd name="T31" fmla="*/ 19 h 300"/>
              <a:gd name="T32" fmla="*/ 231 w 259"/>
              <a:gd name="T33" fmla="*/ 13 h 300"/>
              <a:gd name="T34" fmla="*/ 214 w 259"/>
              <a:gd name="T35" fmla="*/ 15 h 300"/>
              <a:gd name="T36" fmla="*/ 225 w 259"/>
              <a:gd name="T37" fmla="*/ 19 h 300"/>
              <a:gd name="T38" fmla="*/ 225 w 259"/>
              <a:gd name="T39" fmla="*/ 19 h 300"/>
              <a:gd name="T40" fmla="*/ 248 w 259"/>
              <a:gd name="T41" fmla="*/ 141 h 300"/>
              <a:gd name="T42" fmla="*/ 246 w 259"/>
              <a:gd name="T43" fmla="*/ 135 h 300"/>
              <a:gd name="T44" fmla="*/ 229 w 259"/>
              <a:gd name="T45" fmla="*/ 136 h 300"/>
              <a:gd name="T46" fmla="*/ 240 w 259"/>
              <a:gd name="T47" fmla="*/ 141 h 300"/>
              <a:gd name="T48" fmla="*/ 240 w 259"/>
              <a:gd name="T49" fmla="*/ 141 h 300"/>
              <a:gd name="T50" fmla="*/ 20 w 259"/>
              <a:gd name="T51" fmla="*/ 162 h 300"/>
              <a:gd name="T52" fmla="*/ 17 w 259"/>
              <a:gd name="T53" fmla="*/ 156 h 300"/>
              <a:gd name="T54" fmla="*/ 0 w 259"/>
              <a:gd name="T55" fmla="*/ 158 h 300"/>
              <a:gd name="T56" fmla="*/ 11 w 259"/>
              <a:gd name="T57" fmla="*/ 162 h 300"/>
              <a:gd name="T58" fmla="*/ 11 w 259"/>
              <a:gd name="T59" fmla="*/ 162 h 300"/>
              <a:gd name="T60" fmla="*/ 226 w 259"/>
              <a:gd name="T61" fmla="*/ 100 h 300"/>
              <a:gd name="T62" fmla="*/ 219 w 259"/>
              <a:gd name="T63" fmla="*/ 82 h 300"/>
              <a:gd name="T64" fmla="*/ 168 w 259"/>
              <a:gd name="T65" fmla="*/ 88 h 300"/>
              <a:gd name="T66" fmla="*/ 201 w 259"/>
              <a:gd name="T67" fmla="*/ 100 h 300"/>
              <a:gd name="T68" fmla="*/ 201 w 259"/>
              <a:gd name="T69" fmla="*/ 100 h 300"/>
              <a:gd name="T70" fmla="*/ 223 w 259"/>
              <a:gd name="T71" fmla="*/ 146 h 300"/>
              <a:gd name="T72" fmla="*/ 156 w 259"/>
              <a:gd name="T73" fmla="*/ 178 h 300"/>
              <a:gd name="T74" fmla="*/ 150 w 259"/>
              <a:gd name="T75" fmla="*/ 178 h 300"/>
              <a:gd name="T76" fmla="*/ 206 w 259"/>
              <a:gd name="T77" fmla="*/ 17 h 300"/>
              <a:gd name="T78" fmla="*/ 120 w 259"/>
              <a:gd name="T79" fmla="*/ 69 h 300"/>
              <a:gd name="T80" fmla="*/ 54 w 259"/>
              <a:gd name="T81" fmla="*/ 62 h 300"/>
              <a:gd name="T82" fmla="*/ 103 w 259"/>
              <a:gd name="T83" fmla="*/ 178 h 300"/>
              <a:gd name="T84" fmla="*/ 97 w 259"/>
              <a:gd name="T85" fmla="*/ 178 h 300"/>
              <a:gd name="T86" fmla="*/ 36 w 259"/>
              <a:gd name="T87" fmla="*/ 160 h 300"/>
              <a:gd name="T88" fmla="*/ 22 w 259"/>
              <a:gd name="T89" fmla="*/ 236 h 300"/>
              <a:gd name="T90" fmla="*/ 60 w 259"/>
              <a:gd name="T91" fmla="*/ 294 h 300"/>
              <a:gd name="T92" fmla="*/ 212 w 259"/>
              <a:gd name="T93" fmla="*/ 195 h 300"/>
              <a:gd name="T94" fmla="*/ 250 w 259"/>
              <a:gd name="T95" fmla="*/ 231 h 300"/>
              <a:gd name="T96" fmla="*/ 113 w 259"/>
              <a:gd name="T97" fmla="*/ 21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9" h="300">
                <a:moveTo>
                  <a:pt x="115" y="81"/>
                </a:moveTo>
                <a:cubicBezTo>
                  <a:pt x="115" y="81"/>
                  <a:pt x="115" y="52"/>
                  <a:pt x="120" y="47"/>
                </a:cubicBezTo>
                <a:cubicBezTo>
                  <a:pt x="125" y="42"/>
                  <a:pt x="153" y="43"/>
                  <a:pt x="153" y="43"/>
                </a:cubicBezTo>
                <a:cubicBezTo>
                  <a:pt x="153" y="43"/>
                  <a:pt x="131" y="48"/>
                  <a:pt x="126" y="53"/>
                </a:cubicBezTo>
                <a:cubicBezTo>
                  <a:pt x="120" y="58"/>
                  <a:pt x="115" y="81"/>
                  <a:pt x="115" y="81"/>
                </a:cubicBezTo>
                <a:close/>
                <a:moveTo>
                  <a:pt x="126" y="32"/>
                </a:moveTo>
                <a:cubicBezTo>
                  <a:pt x="120" y="27"/>
                  <a:pt x="115" y="5"/>
                  <a:pt x="115" y="5"/>
                </a:cubicBezTo>
                <a:cubicBezTo>
                  <a:pt x="115" y="5"/>
                  <a:pt x="115" y="33"/>
                  <a:pt x="120" y="38"/>
                </a:cubicBezTo>
                <a:cubicBezTo>
                  <a:pt x="125" y="43"/>
                  <a:pt x="153" y="43"/>
                  <a:pt x="153" y="43"/>
                </a:cubicBezTo>
                <a:cubicBezTo>
                  <a:pt x="153" y="43"/>
                  <a:pt x="131" y="38"/>
                  <a:pt x="126" y="32"/>
                </a:cubicBezTo>
                <a:close/>
                <a:moveTo>
                  <a:pt x="105" y="32"/>
                </a:moveTo>
                <a:cubicBezTo>
                  <a:pt x="100" y="38"/>
                  <a:pt x="77" y="43"/>
                  <a:pt x="77" y="43"/>
                </a:cubicBezTo>
                <a:cubicBezTo>
                  <a:pt x="77" y="43"/>
                  <a:pt x="105" y="43"/>
                  <a:pt x="111" y="38"/>
                </a:cubicBezTo>
                <a:cubicBezTo>
                  <a:pt x="116" y="33"/>
                  <a:pt x="115" y="5"/>
                  <a:pt x="115" y="5"/>
                </a:cubicBezTo>
                <a:cubicBezTo>
                  <a:pt x="115" y="5"/>
                  <a:pt x="110" y="27"/>
                  <a:pt x="105" y="32"/>
                </a:cubicBezTo>
                <a:close/>
                <a:moveTo>
                  <a:pt x="105" y="53"/>
                </a:moveTo>
                <a:cubicBezTo>
                  <a:pt x="110" y="58"/>
                  <a:pt x="115" y="81"/>
                  <a:pt x="115" y="81"/>
                </a:cubicBezTo>
                <a:cubicBezTo>
                  <a:pt x="115" y="81"/>
                  <a:pt x="116" y="52"/>
                  <a:pt x="111" y="47"/>
                </a:cubicBezTo>
                <a:cubicBezTo>
                  <a:pt x="105" y="42"/>
                  <a:pt x="77" y="43"/>
                  <a:pt x="77" y="43"/>
                </a:cubicBezTo>
                <a:cubicBezTo>
                  <a:pt x="77" y="43"/>
                  <a:pt x="100" y="48"/>
                  <a:pt x="105" y="53"/>
                </a:cubicBezTo>
                <a:close/>
                <a:moveTo>
                  <a:pt x="75" y="158"/>
                </a:moveTo>
                <a:cubicBezTo>
                  <a:pt x="75" y="158"/>
                  <a:pt x="75" y="136"/>
                  <a:pt x="79" y="131"/>
                </a:cubicBezTo>
                <a:cubicBezTo>
                  <a:pt x="83" y="127"/>
                  <a:pt x="106" y="128"/>
                  <a:pt x="106" y="128"/>
                </a:cubicBezTo>
                <a:cubicBezTo>
                  <a:pt x="106" y="128"/>
                  <a:pt x="88" y="132"/>
                  <a:pt x="84" y="136"/>
                </a:cubicBezTo>
                <a:cubicBezTo>
                  <a:pt x="79" y="140"/>
                  <a:pt x="75" y="158"/>
                  <a:pt x="75" y="158"/>
                </a:cubicBezTo>
                <a:close/>
                <a:moveTo>
                  <a:pt x="84" y="119"/>
                </a:moveTo>
                <a:cubicBezTo>
                  <a:pt x="79" y="115"/>
                  <a:pt x="75" y="97"/>
                  <a:pt x="75" y="97"/>
                </a:cubicBezTo>
                <a:cubicBezTo>
                  <a:pt x="75" y="97"/>
                  <a:pt x="75" y="120"/>
                  <a:pt x="79" y="124"/>
                </a:cubicBezTo>
                <a:cubicBezTo>
                  <a:pt x="83" y="128"/>
                  <a:pt x="106" y="128"/>
                  <a:pt x="106" y="128"/>
                </a:cubicBezTo>
                <a:cubicBezTo>
                  <a:pt x="106" y="128"/>
                  <a:pt x="88" y="124"/>
                  <a:pt x="84" y="119"/>
                </a:cubicBezTo>
                <a:close/>
                <a:moveTo>
                  <a:pt x="67" y="119"/>
                </a:moveTo>
                <a:cubicBezTo>
                  <a:pt x="63" y="124"/>
                  <a:pt x="45" y="128"/>
                  <a:pt x="45" y="128"/>
                </a:cubicBezTo>
                <a:cubicBezTo>
                  <a:pt x="45" y="128"/>
                  <a:pt x="68" y="128"/>
                  <a:pt x="72" y="124"/>
                </a:cubicBezTo>
                <a:cubicBezTo>
                  <a:pt x="76" y="120"/>
                  <a:pt x="75" y="97"/>
                  <a:pt x="75" y="97"/>
                </a:cubicBezTo>
                <a:cubicBezTo>
                  <a:pt x="75" y="97"/>
                  <a:pt x="71" y="115"/>
                  <a:pt x="67" y="119"/>
                </a:cubicBezTo>
                <a:close/>
                <a:moveTo>
                  <a:pt x="67" y="136"/>
                </a:moveTo>
                <a:cubicBezTo>
                  <a:pt x="71" y="140"/>
                  <a:pt x="75" y="158"/>
                  <a:pt x="75" y="158"/>
                </a:cubicBezTo>
                <a:cubicBezTo>
                  <a:pt x="75" y="158"/>
                  <a:pt x="76" y="136"/>
                  <a:pt x="72" y="131"/>
                </a:cubicBezTo>
                <a:cubicBezTo>
                  <a:pt x="68" y="127"/>
                  <a:pt x="45" y="128"/>
                  <a:pt x="45" y="128"/>
                </a:cubicBezTo>
                <a:cubicBezTo>
                  <a:pt x="45" y="128"/>
                  <a:pt x="63" y="132"/>
                  <a:pt x="67" y="136"/>
                </a:cubicBezTo>
                <a:close/>
                <a:moveTo>
                  <a:pt x="31" y="80"/>
                </a:moveTo>
                <a:cubicBezTo>
                  <a:pt x="31" y="80"/>
                  <a:pt x="30" y="69"/>
                  <a:pt x="32" y="67"/>
                </a:cubicBezTo>
                <a:cubicBezTo>
                  <a:pt x="35" y="65"/>
                  <a:pt x="46" y="65"/>
                  <a:pt x="46" y="65"/>
                </a:cubicBezTo>
                <a:cubicBezTo>
                  <a:pt x="46" y="65"/>
                  <a:pt x="37" y="67"/>
                  <a:pt x="35" y="69"/>
                </a:cubicBezTo>
                <a:cubicBezTo>
                  <a:pt x="33" y="71"/>
                  <a:pt x="31" y="80"/>
                  <a:pt x="31" y="80"/>
                </a:cubicBezTo>
                <a:close/>
                <a:moveTo>
                  <a:pt x="35" y="61"/>
                </a:moveTo>
                <a:cubicBezTo>
                  <a:pt x="33" y="59"/>
                  <a:pt x="31" y="50"/>
                  <a:pt x="31" y="50"/>
                </a:cubicBezTo>
                <a:cubicBezTo>
                  <a:pt x="31" y="50"/>
                  <a:pt x="30" y="61"/>
                  <a:pt x="32" y="63"/>
                </a:cubicBezTo>
                <a:cubicBezTo>
                  <a:pt x="35" y="65"/>
                  <a:pt x="46" y="65"/>
                  <a:pt x="46" y="65"/>
                </a:cubicBezTo>
                <a:cubicBezTo>
                  <a:pt x="46" y="65"/>
                  <a:pt x="37" y="63"/>
                  <a:pt x="35" y="61"/>
                </a:cubicBezTo>
                <a:close/>
                <a:moveTo>
                  <a:pt x="26" y="61"/>
                </a:moveTo>
                <a:cubicBezTo>
                  <a:pt x="24" y="63"/>
                  <a:pt x="15" y="65"/>
                  <a:pt x="15" y="65"/>
                </a:cubicBezTo>
                <a:cubicBezTo>
                  <a:pt x="15" y="65"/>
                  <a:pt x="27" y="65"/>
                  <a:pt x="29" y="63"/>
                </a:cubicBezTo>
                <a:cubicBezTo>
                  <a:pt x="31" y="61"/>
                  <a:pt x="31" y="50"/>
                  <a:pt x="31" y="50"/>
                </a:cubicBezTo>
                <a:cubicBezTo>
                  <a:pt x="31" y="50"/>
                  <a:pt x="29" y="59"/>
                  <a:pt x="26" y="61"/>
                </a:cubicBezTo>
                <a:close/>
                <a:moveTo>
                  <a:pt x="26" y="69"/>
                </a:moveTo>
                <a:cubicBezTo>
                  <a:pt x="29" y="71"/>
                  <a:pt x="31" y="80"/>
                  <a:pt x="31" y="80"/>
                </a:cubicBezTo>
                <a:cubicBezTo>
                  <a:pt x="31" y="80"/>
                  <a:pt x="31" y="69"/>
                  <a:pt x="29" y="67"/>
                </a:cubicBezTo>
                <a:cubicBezTo>
                  <a:pt x="27" y="65"/>
                  <a:pt x="15" y="65"/>
                  <a:pt x="15" y="65"/>
                </a:cubicBezTo>
                <a:cubicBezTo>
                  <a:pt x="15" y="65"/>
                  <a:pt x="24" y="67"/>
                  <a:pt x="26" y="69"/>
                </a:cubicBezTo>
                <a:close/>
                <a:moveTo>
                  <a:pt x="229" y="30"/>
                </a:moveTo>
                <a:cubicBezTo>
                  <a:pt x="229" y="30"/>
                  <a:pt x="229" y="19"/>
                  <a:pt x="231" y="17"/>
                </a:cubicBezTo>
                <a:cubicBezTo>
                  <a:pt x="233" y="15"/>
                  <a:pt x="244" y="15"/>
                  <a:pt x="244" y="15"/>
                </a:cubicBezTo>
                <a:cubicBezTo>
                  <a:pt x="244" y="15"/>
                  <a:pt x="235" y="17"/>
                  <a:pt x="233" y="19"/>
                </a:cubicBezTo>
                <a:cubicBezTo>
                  <a:pt x="231" y="21"/>
                  <a:pt x="229" y="30"/>
                  <a:pt x="229" y="30"/>
                </a:cubicBezTo>
                <a:close/>
                <a:moveTo>
                  <a:pt x="233" y="11"/>
                </a:moveTo>
                <a:cubicBezTo>
                  <a:pt x="231" y="9"/>
                  <a:pt x="229" y="0"/>
                  <a:pt x="229" y="0"/>
                </a:cubicBezTo>
                <a:cubicBezTo>
                  <a:pt x="229" y="0"/>
                  <a:pt x="229" y="11"/>
                  <a:pt x="231" y="13"/>
                </a:cubicBezTo>
                <a:cubicBezTo>
                  <a:pt x="233" y="15"/>
                  <a:pt x="244" y="15"/>
                  <a:pt x="244" y="15"/>
                </a:cubicBezTo>
                <a:cubicBezTo>
                  <a:pt x="244" y="15"/>
                  <a:pt x="235" y="13"/>
                  <a:pt x="233" y="11"/>
                </a:cubicBezTo>
                <a:close/>
                <a:moveTo>
                  <a:pt x="225" y="11"/>
                </a:moveTo>
                <a:cubicBezTo>
                  <a:pt x="223" y="13"/>
                  <a:pt x="214" y="15"/>
                  <a:pt x="214" y="15"/>
                </a:cubicBezTo>
                <a:cubicBezTo>
                  <a:pt x="214" y="15"/>
                  <a:pt x="225" y="15"/>
                  <a:pt x="227" y="13"/>
                </a:cubicBezTo>
                <a:cubicBezTo>
                  <a:pt x="229" y="11"/>
                  <a:pt x="229" y="0"/>
                  <a:pt x="229" y="0"/>
                </a:cubicBezTo>
                <a:cubicBezTo>
                  <a:pt x="229" y="0"/>
                  <a:pt x="227" y="9"/>
                  <a:pt x="225" y="11"/>
                </a:cubicBezTo>
                <a:close/>
                <a:moveTo>
                  <a:pt x="225" y="19"/>
                </a:moveTo>
                <a:cubicBezTo>
                  <a:pt x="227" y="21"/>
                  <a:pt x="229" y="30"/>
                  <a:pt x="229" y="30"/>
                </a:cubicBezTo>
                <a:cubicBezTo>
                  <a:pt x="229" y="30"/>
                  <a:pt x="229" y="19"/>
                  <a:pt x="227" y="17"/>
                </a:cubicBezTo>
                <a:cubicBezTo>
                  <a:pt x="225" y="15"/>
                  <a:pt x="214" y="15"/>
                  <a:pt x="214" y="15"/>
                </a:cubicBezTo>
                <a:cubicBezTo>
                  <a:pt x="214" y="15"/>
                  <a:pt x="223" y="17"/>
                  <a:pt x="225" y="19"/>
                </a:cubicBezTo>
                <a:close/>
                <a:moveTo>
                  <a:pt x="244" y="152"/>
                </a:moveTo>
                <a:cubicBezTo>
                  <a:pt x="244" y="152"/>
                  <a:pt x="244" y="140"/>
                  <a:pt x="246" y="138"/>
                </a:cubicBezTo>
                <a:cubicBezTo>
                  <a:pt x="248" y="136"/>
                  <a:pt x="259" y="136"/>
                  <a:pt x="259" y="136"/>
                </a:cubicBezTo>
                <a:cubicBezTo>
                  <a:pt x="259" y="136"/>
                  <a:pt x="250" y="138"/>
                  <a:pt x="248" y="141"/>
                </a:cubicBezTo>
                <a:cubicBezTo>
                  <a:pt x="246" y="143"/>
                  <a:pt x="244" y="152"/>
                  <a:pt x="244" y="152"/>
                </a:cubicBezTo>
                <a:close/>
                <a:moveTo>
                  <a:pt x="248" y="132"/>
                </a:moveTo>
                <a:cubicBezTo>
                  <a:pt x="246" y="130"/>
                  <a:pt x="244" y="121"/>
                  <a:pt x="244" y="121"/>
                </a:cubicBezTo>
                <a:cubicBezTo>
                  <a:pt x="244" y="121"/>
                  <a:pt x="244" y="133"/>
                  <a:pt x="246" y="135"/>
                </a:cubicBezTo>
                <a:cubicBezTo>
                  <a:pt x="248" y="137"/>
                  <a:pt x="259" y="136"/>
                  <a:pt x="259" y="136"/>
                </a:cubicBezTo>
                <a:cubicBezTo>
                  <a:pt x="259" y="136"/>
                  <a:pt x="250" y="134"/>
                  <a:pt x="248" y="132"/>
                </a:cubicBezTo>
                <a:close/>
                <a:moveTo>
                  <a:pt x="240" y="132"/>
                </a:moveTo>
                <a:cubicBezTo>
                  <a:pt x="238" y="134"/>
                  <a:pt x="229" y="136"/>
                  <a:pt x="229" y="136"/>
                </a:cubicBezTo>
                <a:cubicBezTo>
                  <a:pt x="229" y="136"/>
                  <a:pt x="240" y="137"/>
                  <a:pt x="242" y="135"/>
                </a:cubicBezTo>
                <a:cubicBezTo>
                  <a:pt x="244" y="133"/>
                  <a:pt x="244" y="121"/>
                  <a:pt x="244" y="121"/>
                </a:cubicBezTo>
                <a:cubicBezTo>
                  <a:pt x="244" y="121"/>
                  <a:pt x="242" y="130"/>
                  <a:pt x="240" y="132"/>
                </a:cubicBezTo>
                <a:close/>
                <a:moveTo>
                  <a:pt x="240" y="141"/>
                </a:moveTo>
                <a:cubicBezTo>
                  <a:pt x="242" y="143"/>
                  <a:pt x="244" y="152"/>
                  <a:pt x="244" y="152"/>
                </a:cubicBezTo>
                <a:cubicBezTo>
                  <a:pt x="244" y="152"/>
                  <a:pt x="244" y="140"/>
                  <a:pt x="242" y="138"/>
                </a:cubicBezTo>
                <a:cubicBezTo>
                  <a:pt x="240" y="136"/>
                  <a:pt x="229" y="136"/>
                  <a:pt x="229" y="136"/>
                </a:cubicBezTo>
                <a:cubicBezTo>
                  <a:pt x="229" y="136"/>
                  <a:pt x="238" y="138"/>
                  <a:pt x="240" y="141"/>
                </a:cubicBezTo>
                <a:close/>
                <a:moveTo>
                  <a:pt x="15" y="173"/>
                </a:moveTo>
                <a:cubicBezTo>
                  <a:pt x="15" y="173"/>
                  <a:pt x="15" y="162"/>
                  <a:pt x="17" y="160"/>
                </a:cubicBezTo>
                <a:cubicBezTo>
                  <a:pt x="19" y="158"/>
                  <a:pt x="31" y="158"/>
                  <a:pt x="31" y="158"/>
                </a:cubicBezTo>
                <a:cubicBezTo>
                  <a:pt x="31" y="158"/>
                  <a:pt x="22" y="160"/>
                  <a:pt x="20" y="162"/>
                </a:cubicBezTo>
                <a:cubicBezTo>
                  <a:pt x="17" y="164"/>
                  <a:pt x="15" y="173"/>
                  <a:pt x="15" y="173"/>
                </a:cubicBezTo>
                <a:close/>
                <a:moveTo>
                  <a:pt x="20" y="154"/>
                </a:moveTo>
                <a:cubicBezTo>
                  <a:pt x="17" y="152"/>
                  <a:pt x="15" y="143"/>
                  <a:pt x="15" y="143"/>
                </a:cubicBezTo>
                <a:cubicBezTo>
                  <a:pt x="15" y="143"/>
                  <a:pt x="15" y="154"/>
                  <a:pt x="17" y="156"/>
                </a:cubicBezTo>
                <a:cubicBezTo>
                  <a:pt x="19" y="158"/>
                  <a:pt x="31" y="158"/>
                  <a:pt x="31" y="158"/>
                </a:cubicBezTo>
                <a:cubicBezTo>
                  <a:pt x="31" y="158"/>
                  <a:pt x="22" y="156"/>
                  <a:pt x="20" y="154"/>
                </a:cubicBezTo>
                <a:close/>
                <a:moveTo>
                  <a:pt x="11" y="154"/>
                </a:moveTo>
                <a:cubicBezTo>
                  <a:pt x="9" y="156"/>
                  <a:pt x="0" y="158"/>
                  <a:pt x="0" y="158"/>
                </a:cubicBezTo>
                <a:cubicBezTo>
                  <a:pt x="0" y="158"/>
                  <a:pt x="11" y="158"/>
                  <a:pt x="14" y="156"/>
                </a:cubicBezTo>
                <a:cubicBezTo>
                  <a:pt x="16" y="154"/>
                  <a:pt x="15" y="143"/>
                  <a:pt x="15" y="143"/>
                </a:cubicBezTo>
                <a:cubicBezTo>
                  <a:pt x="15" y="143"/>
                  <a:pt x="13" y="152"/>
                  <a:pt x="11" y="154"/>
                </a:cubicBezTo>
                <a:close/>
                <a:moveTo>
                  <a:pt x="11" y="162"/>
                </a:moveTo>
                <a:cubicBezTo>
                  <a:pt x="13" y="164"/>
                  <a:pt x="15" y="173"/>
                  <a:pt x="15" y="173"/>
                </a:cubicBezTo>
                <a:cubicBezTo>
                  <a:pt x="15" y="173"/>
                  <a:pt x="16" y="162"/>
                  <a:pt x="14" y="160"/>
                </a:cubicBezTo>
                <a:cubicBezTo>
                  <a:pt x="11" y="158"/>
                  <a:pt x="0" y="158"/>
                  <a:pt x="0" y="158"/>
                </a:cubicBezTo>
                <a:cubicBezTo>
                  <a:pt x="0" y="158"/>
                  <a:pt x="9" y="160"/>
                  <a:pt x="11" y="162"/>
                </a:cubicBezTo>
                <a:close/>
                <a:moveTo>
                  <a:pt x="214" y="133"/>
                </a:moveTo>
                <a:cubicBezTo>
                  <a:pt x="214" y="133"/>
                  <a:pt x="213" y="99"/>
                  <a:pt x="219" y="93"/>
                </a:cubicBezTo>
                <a:cubicBezTo>
                  <a:pt x="226" y="87"/>
                  <a:pt x="259" y="88"/>
                  <a:pt x="259" y="88"/>
                </a:cubicBezTo>
                <a:cubicBezTo>
                  <a:pt x="259" y="88"/>
                  <a:pt x="232" y="94"/>
                  <a:pt x="226" y="100"/>
                </a:cubicBezTo>
                <a:cubicBezTo>
                  <a:pt x="220" y="106"/>
                  <a:pt x="214" y="133"/>
                  <a:pt x="214" y="133"/>
                </a:cubicBezTo>
                <a:close/>
                <a:moveTo>
                  <a:pt x="226" y="75"/>
                </a:moveTo>
                <a:cubicBezTo>
                  <a:pt x="220" y="69"/>
                  <a:pt x="214" y="42"/>
                  <a:pt x="214" y="42"/>
                </a:cubicBezTo>
                <a:cubicBezTo>
                  <a:pt x="214" y="42"/>
                  <a:pt x="213" y="76"/>
                  <a:pt x="219" y="82"/>
                </a:cubicBezTo>
                <a:cubicBezTo>
                  <a:pt x="226" y="88"/>
                  <a:pt x="259" y="88"/>
                  <a:pt x="259" y="88"/>
                </a:cubicBezTo>
                <a:cubicBezTo>
                  <a:pt x="259" y="88"/>
                  <a:pt x="232" y="81"/>
                  <a:pt x="226" y="75"/>
                </a:cubicBezTo>
                <a:close/>
                <a:moveTo>
                  <a:pt x="201" y="75"/>
                </a:moveTo>
                <a:cubicBezTo>
                  <a:pt x="195" y="81"/>
                  <a:pt x="168" y="88"/>
                  <a:pt x="168" y="88"/>
                </a:cubicBezTo>
                <a:cubicBezTo>
                  <a:pt x="168" y="88"/>
                  <a:pt x="202" y="88"/>
                  <a:pt x="208" y="82"/>
                </a:cubicBezTo>
                <a:cubicBezTo>
                  <a:pt x="215" y="76"/>
                  <a:pt x="214" y="42"/>
                  <a:pt x="214" y="42"/>
                </a:cubicBezTo>
                <a:cubicBezTo>
                  <a:pt x="214" y="42"/>
                  <a:pt x="208" y="69"/>
                  <a:pt x="201" y="75"/>
                </a:cubicBezTo>
                <a:close/>
                <a:moveTo>
                  <a:pt x="201" y="100"/>
                </a:moveTo>
                <a:cubicBezTo>
                  <a:pt x="208" y="106"/>
                  <a:pt x="214" y="133"/>
                  <a:pt x="214" y="133"/>
                </a:cubicBezTo>
                <a:cubicBezTo>
                  <a:pt x="214" y="133"/>
                  <a:pt x="215" y="99"/>
                  <a:pt x="208" y="93"/>
                </a:cubicBezTo>
                <a:cubicBezTo>
                  <a:pt x="202" y="87"/>
                  <a:pt x="168" y="88"/>
                  <a:pt x="168" y="88"/>
                </a:cubicBezTo>
                <a:cubicBezTo>
                  <a:pt x="168" y="88"/>
                  <a:pt x="195" y="94"/>
                  <a:pt x="201" y="100"/>
                </a:cubicBezTo>
                <a:close/>
                <a:moveTo>
                  <a:pt x="250" y="231"/>
                </a:moveTo>
                <a:cubicBezTo>
                  <a:pt x="212" y="178"/>
                  <a:pt x="212" y="178"/>
                  <a:pt x="212" y="178"/>
                </a:cubicBezTo>
                <a:cubicBezTo>
                  <a:pt x="189" y="178"/>
                  <a:pt x="189" y="178"/>
                  <a:pt x="189" y="178"/>
                </a:cubicBezTo>
                <a:cubicBezTo>
                  <a:pt x="193" y="160"/>
                  <a:pt x="207" y="146"/>
                  <a:pt x="223" y="146"/>
                </a:cubicBezTo>
                <a:cubicBezTo>
                  <a:pt x="224" y="146"/>
                  <a:pt x="226" y="144"/>
                  <a:pt x="226" y="143"/>
                </a:cubicBezTo>
                <a:cubicBezTo>
                  <a:pt x="226" y="141"/>
                  <a:pt x="224" y="140"/>
                  <a:pt x="223" y="140"/>
                </a:cubicBezTo>
                <a:cubicBezTo>
                  <a:pt x="203" y="140"/>
                  <a:pt x="187" y="156"/>
                  <a:pt x="183" y="178"/>
                </a:cubicBezTo>
                <a:cubicBezTo>
                  <a:pt x="156" y="178"/>
                  <a:pt x="156" y="178"/>
                  <a:pt x="156" y="178"/>
                </a:cubicBezTo>
                <a:cubicBezTo>
                  <a:pt x="158" y="140"/>
                  <a:pt x="173" y="110"/>
                  <a:pt x="190" y="110"/>
                </a:cubicBezTo>
                <a:cubicBezTo>
                  <a:pt x="191" y="110"/>
                  <a:pt x="193" y="109"/>
                  <a:pt x="193" y="107"/>
                </a:cubicBezTo>
                <a:cubicBezTo>
                  <a:pt x="193" y="105"/>
                  <a:pt x="191" y="104"/>
                  <a:pt x="190" y="104"/>
                </a:cubicBezTo>
                <a:cubicBezTo>
                  <a:pt x="169" y="104"/>
                  <a:pt x="152" y="136"/>
                  <a:pt x="150" y="178"/>
                </a:cubicBezTo>
                <a:cubicBezTo>
                  <a:pt x="139" y="178"/>
                  <a:pt x="139" y="178"/>
                  <a:pt x="139" y="178"/>
                </a:cubicBezTo>
                <a:cubicBezTo>
                  <a:pt x="141" y="92"/>
                  <a:pt x="170" y="23"/>
                  <a:pt x="206" y="23"/>
                </a:cubicBezTo>
                <a:cubicBezTo>
                  <a:pt x="208" y="23"/>
                  <a:pt x="210" y="21"/>
                  <a:pt x="210" y="20"/>
                </a:cubicBezTo>
                <a:cubicBezTo>
                  <a:pt x="210" y="18"/>
                  <a:pt x="208" y="17"/>
                  <a:pt x="206" y="17"/>
                </a:cubicBezTo>
                <a:cubicBezTo>
                  <a:pt x="166" y="17"/>
                  <a:pt x="135" y="87"/>
                  <a:pt x="133" y="178"/>
                </a:cubicBezTo>
                <a:cubicBezTo>
                  <a:pt x="129" y="178"/>
                  <a:pt x="129" y="178"/>
                  <a:pt x="129" y="178"/>
                </a:cubicBezTo>
                <a:cubicBezTo>
                  <a:pt x="129" y="66"/>
                  <a:pt x="127" y="66"/>
                  <a:pt x="124" y="66"/>
                </a:cubicBezTo>
                <a:cubicBezTo>
                  <a:pt x="122" y="66"/>
                  <a:pt x="120" y="68"/>
                  <a:pt x="120" y="69"/>
                </a:cubicBezTo>
                <a:cubicBezTo>
                  <a:pt x="120" y="70"/>
                  <a:pt x="121" y="70"/>
                  <a:pt x="121" y="71"/>
                </a:cubicBezTo>
                <a:cubicBezTo>
                  <a:pt x="122" y="76"/>
                  <a:pt x="123" y="118"/>
                  <a:pt x="123" y="178"/>
                </a:cubicBezTo>
                <a:cubicBezTo>
                  <a:pt x="120" y="178"/>
                  <a:pt x="120" y="178"/>
                  <a:pt x="120" y="178"/>
                </a:cubicBezTo>
                <a:cubicBezTo>
                  <a:pt x="118" y="114"/>
                  <a:pt x="89" y="62"/>
                  <a:pt x="54" y="62"/>
                </a:cubicBezTo>
                <a:cubicBezTo>
                  <a:pt x="52" y="62"/>
                  <a:pt x="51" y="63"/>
                  <a:pt x="51" y="65"/>
                </a:cubicBezTo>
                <a:cubicBezTo>
                  <a:pt x="51" y="67"/>
                  <a:pt x="52" y="68"/>
                  <a:pt x="54" y="68"/>
                </a:cubicBezTo>
                <a:cubicBezTo>
                  <a:pt x="86" y="68"/>
                  <a:pt x="112" y="117"/>
                  <a:pt x="113" y="178"/>
                </a:cubicBezTo>
                <a:cubicBezTo>
                  <a:pt x="103" y="178"/>
                  <a:pt x="103" y="178"/>
                  <a:pt x="103" y="178"/>
                </a:cubicBezTo>
                <a:cubicBezTo>
                  <a:pt x="103" y="161"/>
                  <a:pt x="98" y="144"/>
                  <a:pt x="89" y="144"/>
                </a:cubicBezTo>
                <a:cubicBezTo>
                  <a:pt x="87" y="144"/>
                  <a:pt x="86" y="145"/>
                  <a:pt x="86" y="147"/>
                </a:cubicBezTo>
                <a:cubicBezTo>
                  <a:pt x="86" y="149"/>
                  <a:pt x="87" y="150"/>
                  <a:pt x="89" y="150"/>
                </a:cubicBezTo>
                <a:cubicBezTo>
                  <a:pt x="91" y="150"/>
                  <a:pt x="97" y="161"/>
                  <a:pt x="97" y="178"/>
                </a:cubicBezTo>
                <a:cubicBezTo>
                  <a:pt x="86" y="178"/>
                  <a:pt x="86" y="178"/>
                  <a:pt x="86" y="178"/>
                </a:cubicBezTo>
                <a:cubicBezTo>
                  <a:pt x="79" y="164"/>
                  <a:pt x="59" y="154"/>
                  <a:pt x="36" y="154"/>
                </a:cubicBezTo>
                <a:cubicBezTo>
                  <a:pt x="34" y="154"/>
                  <a:pt x="33" y="156"/>
                  <a:pt x="33" y="157"/>
                </a:cubicBezTo>
                <a:cubicBezTo>
                  <a:pt x="33" y="159"/>
                  <a:pt x="34" y="160"/>
                  <a:pt x="36" y="160"/>
                </a:cubicBezTo>
                <a:cubicBezTo>
                  <a:pt x="55" y="160"/>
                  <a:pt x="72" y="168"/>
                  <a:pt x="79" y="178"/>
                </a:cubicBezTo>
                <a:cubicBezTo>
                  <a:pt x="60" y="178"/>
                  <a:pt x="60" y="178"/>
                  <a:pt x="60" y="178"/>
                </a:cubicBezTo>
                <a:cubicBezTo>
                  <a:pt x="22" y="231"/>
                  <a:pt x="22" y="231"/>
                  <a:pt x="22" y="231"/>
                </a:cubicBezTo>
                <a:cubicBezTo>
                  <a:pt x="21" y="233"/>
                  <a:pt x="21" y="235"/>
                  <a:pt x="22" y="236"/>
                </a:cubicBezTo>
                <a:cubicBezTo>
                  <a:pt x="27" y="238"/>
                  <a:pt x="27" y="238"/>
                  <a:pt x="27" y="238"/>
                </a:cubicBezTo>
                <a:cubicBezTo>
                  <a:pt x="28" y="239"/>
                  <a:pt x="30" y="239"/>
                  <a:pt x="31" y="238"/>
                </a:cubicBezTo>
                <a:cubicBezTo>
                  <a:pt x="60" y="195"/>
                  <a:pt x="60" y="195"/>
                  <a:pt x="60" y="195"/>
                </a:cubicBezTo>
                <a:cubicBezTo>
                  <a:pt x="60" y="294"/>
                  <a:pt x="60" y="294"/>
                  <a:pt x="60" y="294"/>
                </a:cubicBezTo>
                <a:cubicBezTo>
                  <a:pt x="60" y="297"/>
                  <a:pt x="63" y="300"/>
                  <a:pt x="66" y="300"/>
                </a:cubicBezTo>
                <a:cubicBezTo>
                  <a:pt x="206" y="300"/>
                  <a:pt x="206" y="300"/>
                  <a:pt x="206" y="300"/>
                </a:cubicBezTo>
                <a:cubicBezTo>
                  <a:pt x="209" y="300"/>
                  <a:pt x="212" y="297"/>
                  <a:pt x="212" y="294"/>
                </a:cubicBezTo>
                <a:cubicBezTo>
                  <a:pt x="212" y="195"/>
                  <a:pt x="212" y="195"/>
                  <a:pt x="212" y="195"/>
                </a:cubicBezTo>
                <a:cubicBezTo>
                  <a:pt x="242" y="238"/>
                  <a:pt x="242" y="238"/>
                  <a:pt x="242" y="238"/>
                </a:cubicBezTo>
                <a:cubicBezTo>
                  <a:pt x="243" y="239"/>
                  <a:pt x="244" y="239"/>
                  <a:pt x="246" y="238"/>
                </a:cubicBezTo>
                <a:cubicBezTo>
                  <a:pt x="250" y="236"/>
                  <a:pt x="250" y="236"/>
                  <a:pt x="250" y="236"/>
                </a:cubicBezTo>
                <a:cubicBezTo>
                  <a:pt x="251" y="235"/>
                  <a:pt x="251" y="233"/>
                  <a:pt x="250" y="231"/>
                </a:cubicBezTo>
                <a:close/>
                <a:moveTo>
                  <a:pt x="159" y="226"/>
                </a:moveTo>
                <a:cubicBezTo>
                  <a:pt x="113" y="226"/>
                  <a:pt x="113" y="226"/>
                  <a:pt x="113" y="226"/>
                </a:cubicBezTo>
                <a:cubicBezTo>
                  <a:pt x="110" y="226"/>
                  <a:pt x="107" y="223"/>
                  <a:pt x="107" y="220"/>
                </a:cubicBezTo>
                <a:cubicBezTo>
                  <a:pt x="107" y="216"/>
                  <a:pt x="110" y="214"/>
                  <a:pt x="113" y="214"/>
                </a:cubicBezTo>
                <a:cubicBezTo>
                  <a:pt x="159" y="214"/>
                  <a:pt x="159" y="214"/>
                  <a:pt x="159" y="214"/>
                </a:cubicBezTo>
                <a:cubicBezTo>
                  <a:pt x="162" y="214"/>
                  <a:pt x="165" y="216"/>
                  <a:pt x="165" y="220"/>
                </a:cubicBezTo>
                <a:cubicBezTo>
                  <a:pt x="165" y="223"/>
                  <a:pt x="162" y="226"/>
                  <a:pt x="159" y="226"/>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endParaRPr lang="en-US" sz="1200"/>
          </a:p>
        </p:txBody>
      </p:sp>
    </p:spTree>
    <p:extLst>
      <p:ext uri="{BB962C8B-B14F-4D97-AF65-F5344CB8AC3E}">
        <p14:creationId xmlns:p14="http://schemas.microsoft.com/office/powerpoint/2010/main" val="2304268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Don’t forget….</a:t>
            </a:r>
            <a:endParaRPr lang="en-ZA" dirty="0"/>
          </a:p>
        </p:txBody>
      </p:sp>
      <p:sp>
        <p:nvSpPr>
          <p:cNvPr id="3" name="Content Placeholder 2"/>
          <p:cNvSpPr>
            <a:spLocks noGrp="1"/>
          </p:cNvSpPr>
          <p:nvPr>
            <p:ph idx="1"/>
          </p:nvPr>
        </p:nvSpPr>
        <p:spPr>
          <a:xfrm>
            <a:off x="431388" y="1019967"/>
            <a:ext cx="8153400" cy="1303690"/>
          </a:xfrm>
        </p:spPr>
        <p:txBody>
          <a:bodyPr/>
          <a:lstStyle/>
          <a:p>
            <a:r>
              <a:rPr lang="en-ZA" dirty="0" smtClean="0">
                <a:solidFill>
                  <a:schemeClr val="bg1"/>
                </a:solidFill>
              </a:rPr>
              <a:t>Follow us on Twitter - @</a:t>
            </a:r>
            <a:r>
              <a:rPr lang="en-ZA" dirty="0" err="1" smtClean="0">
                <a:solidFill>
                  <a:schemeClr val="bg1"/>
                </a:solidFill>
              </a:rPr>
              <a:t>msdevsa</a:t>
            </a:r>
            <a:endParaRPr lang="en-ZA" dirty="0">
              <a:solidFill>
                <a:schemeClr val="bg1"/>
              </a:solidFill>
            </a:endParaRPr>
          </a:p>
        </p:txBody>
      </p:sp>
      <p:sp>
        <p:nvSpPr>
          <p:cNvPr id="4" name="Content Placeholder 3"/>
          <p:cNvSpPr>
            <a:spLocks noGrp="1"/>
          </p:cNvSpPr>
          <p:nvPr>
            <p:ph idx="10"/>
          </p:nvPr>
        </p:nvSpPr>
        <p:spPr>
          <a:xfrm>
            <a:off x="421863" y="2361098"/>
            <a:ext cx="8153400" cy="1104111"/>
          </a:xfrm>
        </p:spPr>
        <p:txBody>
          <a:bodyPr/>
          <a:lstStyle/>
          <a:p>
            <a:r>
              <a:rPr lang="en-ZA" dirty="0" smtClean="0"/>
              <a:t>Join our Facebook group – www.facebook.com/msdevsa</a:t>
            </a:r>
            <a:endParaRPr lang="en-ZA" dirty="0"/>
          </a:p>
        </p:txBody>
      </p:sp>
      <p:sp>
        <p:nvSpPr>
          <p:cNvPr id="5" name="Content Placeholder 4"/>
          <p:cNvSpPr>
            <a:spLocks noGrp="1"/>
          </p:cNvSpPr>
          <p:nvPr>
            <p:ph idx="11"/>
          </p:nvPr>
        </p:nvSpPr>
        <p:spPr>
          <a:xfrm>
            <a:off x="412338" y="3502650"/>
            <a:ext cx="8162925" cy="1126500"/>
          </a:xfrm>
        </p:spPr>
        <p:txBody>
          <a:bodyPr/>
          <a:lstStyle/>
          <a:p>
            <a:r>
              <a:rPr lang="en-ZA" dirty="0" smtClean="0"/>
              <a:t>Our blog – http://blogs.msdn.com/southafrica</a:t>
            </a:r>
            <a:endParaRPr lang="en-ZA" dirty="0"/>
          </a:p>
        </p:txBody>
      </p:sp>
      <p:grpSp>
        <p:nvGrpSpPr>
          <p:cNvPr id="7" name="Group 6"/>
          <p:cNvGrpSpPr/>
          <p:nvPr/>
        </p:nvGrpSpPr>
        <p:grpSpPr bwMode="black">
          <a:xfrm>
            <a:off x="219439" y="244376"/>
            <a:ext cx="217783" cy="461843"/>
            <a:chOff x="8920162" y="3943878"/>
            <a:chExt cx="419101" cy="889001"/>
          </a:xfrm>
          <a:solidFill>
            <a:srgbClr val="FFFFFF"/>
          </a:solidFill>
        </p:grpSpPr>
        <p:sp>
          <p:nvSpPr>
            <p:cNvPr id="8" name="Oval 16"/>
            <p:cNvSpPr>
              <a:spLocks noChangeArrowheads="1"/>
            </p:cNvSpPr>
            <p:nvPr/>
          </p:nvSpPr>
          <p:spPr bwMode="black">
            <a:xfrm>
              <a:off x="9148762" y="3943878"/>
              <a:ext cx="149225" cy="1460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a:p>
          </p:txBody>
        </p:sp>
        <p:sp>
          <p:nvSpPr>
            <p:cNvPr id="9" name="Freeform 17"/>
            <p:cNvSpPr>
              <a:spLocks/>
            </p:cNvSpPr>
            <p:nvPr/>
          </p:nvSpPr>
          <p:spPr bwMode="black">
            <a:xfrm>
              <a:off x="9017000" y="4123266"/>
              <a:ext cx="322263" cy="709613"/>
            </a:xfrm>
            <a:custGeom>
              <a:avLst/>
              <a:gdLst>
                <a:gd name="T0" fmla="*/ 76 w 86"/>
                <a:gd name="T1" fmla="*/ 0 h 189"/>
                <a:gd name="T2" fmla="*/ 80 w 86"/>
                <a:gd name="T3" fmla="*/ 3 h 189"/>
                <a:gd name="T4" fmla="*/ 83 w 86"/>
                <a:gd name="T5" fmla="*/ 11 h 189"/>
                <a:gd name="T6" fmla="*/ 78 w 86"/>
                <a:gd name="T7" fmla="*/ 21 h 189"/>
                <a:gd name="T8" fmla="*/ 44 w 86"/>
                <a:gd name="T9" fmla="*/ 47 h 189"/>
                <a:gd name="T10" fmla="*/ 39 w 86"/>
                <a:gd name="T11" fmla="*/ 50 h 189"/>
                <a:gd name="T12" fmla="*/ 39 w 86"/>
                <a:gd name="T13" fmla="*/ 81 h 189"/>
                <a:gd name="T14" fmla="*/ 2 w 86"/>
                <a:gd name="T15" fmla="*/ 173 h 189"/>
                <a:gd name="T16" fmla="*/ 9 w 86"/>
                <a:gd name="T17" fmla="*/ 188 h 189"/>
                <a:gd name="T18" fmla="*/ 13 w 86"/>
                <a:gd name="T19" fmla="*/ 189 h 189"/>
                <a:gd name="T20" fmla="*/ 24 w 86"/>
                <a:gd name="T21" fmla="*/ 181 h 189"/>
                <a:gd name="T22" fmla="*/ 63 w 86"/>
                <a:gd name="T23" fmla="*/ 83 h 189"/>
                <a:gd name="T24" fmla="*/ 63 w 86"/>
                <a:gd name="T25" fmla="*/ 177 h 189"/>
                <a:gd name="T26" fmla="*/ 74 w 86"/>
                <a:gd name="T27" fmla="*/ 189 h 189"/>
                <a:gd name="T28" fmla="*/ 86 w 86"/>
                <a:gd name="T29" fmla="*/ 177 h 189"/>
                <a:gd name="T30" fmla="*/ 86 w 86"/>
                <a:gd name="T31" fmla="*/ 72 h 189"/>
                <a:gd name="T32" fmla="*/ 86 w 86"/>
                <a:gd name="T33" fmla="*/ 17 h 189"/>
                <a:gd name="T34" fmla="*/ 76 w 86"/>
                <a:gd name="T3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189">
                  <a:moveTo>
                    <a:pt x="76" y="0"/>
                  </a:moveTo>
                  <a:cubicBezTo>
                    <a:pt x="78" y="1"/>
                    <a:pt x="79" y="2"/>
                    <a:pt x="80" y="3"/>
                  </a:cubicBezTo>
                  <a:cubicBezTo>
                    <a:pt x="82" y="6"/>
                    <a:pt x="83" y="8"/>
                    <a:pt x="83" y="11"/>
                  </a:cubicBezTo>
                  <a:cubicBezTo>
                    <a:pt x="83" y="15"/>
                    <a:pt x="81" y="18"/>
                    <a:pt x="78" y="21"/>
                  </a:cubicBezTo>
                  <a:cubicBezTo>
                    <a:pt x="44" y="47"/>
                    <a:pt x="44" y="47"/>
                    <a:pt x="44" y="47"/>
                  </a:cubicBezTo>
                  <a:cubicBezTo>
                    <a:pt x="42" y="49"/>
                    <a:pt x="40" y="49"/>
                    <a:pt x="39" y="50"/>
                  </a:cubicBezTo>
                  <a:cubicBezTo>
                    <a:pt x="39" y="81"/>
                    <a:pt x="39" y="81"/>
                    <a:pt x="39" y="81"/>
                  </a:cubicBezTo>
                  <a:cubicBezTo>
                    <a:pt x="2" y="173"/>
                    <a:pt x="2" y="173"/>
                    <a:pt x="2" y="173"/>
                  </a:cubicBezTo>
                  <a:cubicBezTo>
                    <a:pt x="0" y="179"/>
                    <a:pt x="3" y="186"/>
                    <a:pt x="9" y="188"/>
                  </a:cubicBezTo>
                  <a:cubicBezTo>
                    <a:pt x="10" y="189"/>
                    <a:pt x="12" y="189"/>
                    <a:pt x="13" y="189"/>
                  </a:cubicBezTo>
                  <a:cubicBezTo>
                    <a:pt x="18" y="189"/>
                    <a:pt x="22" y="186"/>
                    <a:pt x="24" y="181"/>
                  </a:cubicBezTo>
                  <a:cubicBezTo>
                    <a:pt x="63" y="83"/>
                    <a:pt x="63" y="83"/>
                    <a:pt x="63" y="83"/>
                  </a:cubicBezTo>
                  <a:cubicBezTo>
                    <a:pt x="63" y="177"/>
                    <a:pt x="63" y="177"/>
                    <a:pt x="63" y="177"/>
                  </a:cubicBezTo>
                  <a:cubicBezTo>
                    <a:pt x="63" y="184"/>
                    <a:pt x="68" y="189"/>
                    <a:pt x="74" y="189"/>
                  </a:cubicBezTo>
                  <a:cubicBezTo>
                    <a:pt x="81" y="189"/>
                    <a:pt x="86" y="184"/>
                    <a:pt x="86" y="177"/>
                  </a:cubicBezTo>
                  <a:cubicBezTo>
                    <a:pt x="86" y="72"/>
                    <a:pt x="86" y="72"/>
                    <a:pt x="86" y="72"/>
                  </a:cubicBezTo>
                  <a:cubicBezTo>
                    <a:pt x="86" y="17"/>
                    <a:pt x="86" y="17"/>
                    <a:pt x="86" y="17"/>
                  </a:cubicBezTo>
                  <a:cubicBezTo>
                    <a:pt x="86" y="8"/>
                    <a:pt x="83" y="2"/>
                    <a:pt x="7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a:p>
          </p:txBody>
        </p:sp>
        <p:sp>
          <p:nvSpPr>
            <p:cNvPr id="10" name="Freeform 18"/>
            <p:cNvSpPr>
              <a:spLocks/>
            </p:cNvSpPr>
            <p:nvPr/>
          </p:nvSpPr>
          <p:spPr bwMode="black">
            <a:xfrm>
              <a:off x="9051925" y="4089928"/>
              <a:ext cx="265113" cy="206375"/>
            </a:xfrm>
            <a:custGeom>
              <a:avLst/>
              <a:gdLst>
                <a:gd name="T0" fmla="*/ 30 w 71"/>
                <a:gd name="T1" fmla="*/ 33 h 55"/>
                <a:gd name="T2" fmla="*/ 18 w 71"/>
                <a:gd name="T3" fmla="*/ 6 h 55"/>
                <a:gd name="T4" fmla="*/ 6 w 71"/>
                <a:gd name="T5" fmla="*/ 2 h 55"/>
                <a:gd name="T6" fmla="*/ 2 w 71"/>
                <a:gd name="T7" fmla="*/ 14 h 55"/>
                <a:gd name="T8" fmla="*/ 20 w 71"/>
                <a:gd name="T9" fmla="*/ 50 h 55"/>
                <a:gd name="T10" fmla="*/ 25 w 71"/>
                <a:gd name="T11" fmla="*/ 55 h 55"/>
                <a:gd name="T12" fmla="*/ 27 w 71"/>
                <a:gd name="T13" fmla="*/ 55 h 55"/>
                <a:gd name="T14" fmla="*/ 33 w 71"/>
                <a:gd name="T15" fmla="*/ 53 h 55"/>
                <a:gd name="T16" fmla="*/ 67 w 71"/>
                <a:gd name="T17" fmla="*/ 27 h 55"/>
                <a:gd name="T18" fmla="*/ 69 w 71"/>
                <a:gd name="T19" fmla="*/ 15 h 55"/>
                <a:gd name="T20" fmla="*/ 56 w 71"/>
                <a:gd name="T21" fmla="*/ 13 h 55"/>
                <a:gd name="T22" fmla="*/ 30 w 71"/>
                <a:gd name="T23"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55">
                  <a:moveTo>
                    <a:pt x="30" y="33"/>
                  </a:moveTo>
                  <a:cubicBezTo>
                    <a:pt x="18" y="6"/>
                    <a:pt x="18" y="6"/>
                    <a:pt x="18" y="6"/>
                  </a:cubicBezTo>
                  <a:cubicBezTo>
                    <a:pt x="16" y="2"/>
                    <a:pt x="10" y="0"/>
                    <a:pt x="6" y="2"/>
                  </a:cubicBezTo>
                  <a:cubicBezTo>
                    <a:pt x="2" y="4"/>
                    <a:pt x="0" y="10"/>
                    <a:pt x="2" y="14"/>
                  </a:cubicBezTo>
                  <a:cubicBezTo>
                    <a:pt x="20" y="50"/>
                    <a:pt x="20" y="50"/>
                    <a:pt x="20" y="50"/>
                  </a:cubicBezTo>
                  <a:cubicBezTo>
                    <a:pt x="21" y="53"/>
                    <a:pt x="23" y="54"/>
                    <a:pt x="25" y="55"/>
                  </a:cubicBezTo>
                  <a:cubicBezTo>
                    <a:pt x="26" y="55"/>
                    <a:pt x="27" y="55"/>
                    <a:pt x="27" y="55"/>
                  </a:cubicBezTo>
                  <a:cubicBezTo>
                    <a:pt x="29" y="55"/>
                    <a:pt x="31" y="55"/>
                    <a:pt x="33" y="53"/>
                  </a:cubicBezTo>
                  <a:cubicBezTo>
                    <a:pt x="67" y="27"/>
                    <a:pt x="67" y="27"/>
                    <a:pt x="67" y="27"/>
                  </a:cubicBezTo>
                  <a:cubicBezTo>
                    <a:pt x="71" y="24"/>
                    <a:pt x="71" y="18"/>
                    <a:pt x="69" y="15"/>
                  </a:cubicBezTo>
                  <a:cubicBezTo>
                    <a:pt x="66" y="11"/>
                    <a:pt x="60" y="10"/>
                    <a:pt x="56" y="13"/>
                  </a:cubicBezTo>
                  <a:lnTo>
                    <a:pt x="3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a:p>
          </p:txBody>
        </p:sp>
        <p:sp>
          <p:nvSpPr>
            <p:cNvPr id="11" name="Freeform 19"/>
            <p:cNvSpPr>
              <a:spLocks/>
            </p:cNvSpPr>
            <p:nvPr/>
          </p:nvSpPr>
          <p:spPr bwMode="black">
            <a:xfrm>
              <a:off x="8953500" y="3958166"/>
              <a:ext cx="90488" cy="165100"/>
            </a:xfrm>
            <a:custGeom>
              <a:avLst/>
              <a:gdLst>
                <a:gd name="T0" fmla="*/ 24 w 24"/>
                <a:gd name="T1" fmla="*/ 27 h 44"/>
                <a:gd name="T2" fmla="*/ 24 w 24"/>
                <a:gd name="T3" fmla="*/ 17 h 44"/>
                <a:gd name="T4" fmla="*/ 24 w 24"/>
                <a:gd name="T5" fmla="*/ 16 h 44"/>
                <a:gd name="T6" fmla="*/ 0 w 24"/>
                <a:gd name="T7" fmla="*/ 0 h 44"/>
                <a:gd name="T8" fmla="*/ 0 w 24"/>
                <a:gd name="T9" fmla="*/ 44 h 44"/>
                <a:gd name="T10" fmla="*/ 24 w 24"/>
                <a:gd name="T11" fmla="*/ 28 h 44"/>
                <a:gd name="T12" fmla="*/ 24 w 24"/>
                <a:gd name="T13" fmla="*/ 27 h 44"/>
              </a:gdLst>
              <a:ahLst/>
              <a:cxnLst>
                <a:cxn ang="0">
                  <a:pos x="T0" y="T1"/>
                </a:cxn>
                <a:cxn ang="0">
                  <a:pos x="T2" y="T3"/>
                </a:cxn>
                <a:cxn ang="0">
                  <a:pos x="T4" y="T5"/>
                </a:cxn>
                <a:cxn ang="0">
                  <a:pos x="T6" y="T7"/>
                </a:cxn>
                <a:cxn ang="0">
                  <a:pos x="T8" y="T9"/>
                </a:cxn>
                <a:cxn ang="0">
                  <a:pos x="T10" y="T11"/>
                </a:cxn>
                <a:cxn ang="0">
                  <a:pos x="T12" y="T13"/>
                </a:cxn>
              </a:cxnLst>
              <a:rect l="0" t="0" r="r" b="b"/>
              <a:pathLst>
                <a:path w="24" h="44">
                  <a:moveTo>
                    <a:pt x="24" y="27"/>
                  </a:moveTo>
                  <a:cubicBezTo>
                    <a:pt x="24" y="17"/>
                    <a:pt x="24" y="17"/>
                    <a:pt x="24" y="17"/>
                  </a:cubicBezTo>
                  <a:cubicBezTo>
                    <a:pt x="24" y="16"/>
                    <a:pt x="24" y="16"/>
                    <a:pt x="24" y="16"/>
                  </a:cubicBezTo>
                  <a:cubicBezTo>
                    <a:pt x="0" y="0"/>
                    <a:pt x="0" y="0"/>
                    <a:pt x="0" y="0"/>
                  </a:cubicBezTo>
                  <a:cubicBezTo>
                    <a:pt x="0" y="44"/>
                    <a:pt x="0" y="44"/>
                    <a:pt x="0" y="44"/>
                  </a:cubicBezTo>
                  <a:cubicBezTo>
                    <a:pt x="24" y="28"/>
                    <a:pt x="24" y="28"/>
                    <a:pt x="24" y="28"/>
                  </a:cubicBezTo>
                  <a:cubicBezTo>
                    <a:pt x="24" y="27"/>
                    <a:pt x="24" y="27"/>
                    <a:pt x="24"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a:p>
          </p:txBody>
        </p:sp>
        <p:sp>
          <p:nvSpPr>
            <p:cNvPr id="12" name="Freeform 20"/>
            <p:cNvSpPr>
              <a:spLocks/>
            </p:cNvSpPr>
            <p:nvPr/>
          </p:nvSpPr>
          <p:spPr bwMode="black">
            <a:xfrm>
              <a:off x="9055100" y="4010553"/>
              <a:ext cx="68263" cy="60325"/>
            </a:xfrm>
            <a:custGeom>
              <a:avLst/>
              <a:gdLst>
                <a:gd name="T0" fmla="*/ 3 w 18"/>
                <a:gd name="T1" fmla="*/ 16 h 16"/>
                <a:gd name="T2" fmla="*/ 15 w 18"/>
                <a:gd name="T3" fmla="*/ 16 h 16"/>
                <a:gd name="T4" fmla="*/ 18 w 18"/>
                <a:gd name="T5" fmla="*/ 13 h 16"/>
                <a:gd name="T6" fmla="*/ 18 w 18"/>
                <a:gd name="T7" fmla="*/ 3 h 16"/>
                <a:gd name="T8" fmla="*/ 15 w 18"/>
                <a:gd name="T9" fmla="*/ 0 h 16"/>
                <a:gd name="T10" fmla="*/ 3 w 18"/>
                <a:gd name="T11" fmla="*/ 0 h 16"/>
                <a:gd name="T12" fmla="*/ 0 w 18"/>
                <a:gd name="T13" fmla="*/ 3 h 16"/>
                <a:gd name="T14" fmla="*/ 0 w 18"/>
                <a:gd name="T15" fmla="*/ 13 h 16"/>
                <a:gd name="T16" fmla="*/ 3 w 1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6">
                  <a:moveTo>
                    <a:pt x="3" y="16"/>
                  </a:moveTo>
                  <a:cubicBezTo>
                    <a:pt x="15" y="16"/>
                    <a:pt x="15" y="16"/>
                    <a:pt x="15" y="16"/>
                  </a:cubicBezTo>
                  <a:cubicBezTo>
                    <a:pt x="17" y="16"/>
                    <a:pt x="18" y="15"/>
                    <a:pt x="18" y="13"/>
                  </a:cubicBezTo>
                  <a:cubicBezTo>
                    <a:pt x="18" y="3"/>
                    <a:pt x="18" y="3"/>
                    <a:pt x="18" y="3"/>
                  </a:cubicBezTo>
                  <a:cubicBezTo>
                    <a:pt x="18" y="1"/>
                    <a:pt x="17" y="0"/>
                    <a:pt x="15" y="0"/>
                  </a:cubicBezTo>
                  <a:cubicBezTo>
                    <a:pt x="3" y="0"/>
                    <a:pt x="3" y="0"/>
                    <a:pt x="3" y="0"/>
                  </a:cubicBezTo>
                  <a:cubicBezTo>
                    <a:pt x="1" y="0"/>
                    <a:pt x="0" y="1"/>
                    <a:pt x="0" y="3"/>
                  </a:cubicBezTo>
                  <a:cubicBezTo>
                    <a:pt x="0" y="13"/>
                    <a:pt x="0" y="13"/>
                    <a:pt x="0" y="13"/>
                  </a:cubicBezTo>
                  <a:cubicBezTo>
                    <a:pt x="0" y="15"/>
                    <a:pt x="1" y="16"/>
                    <a:pt x="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a:p>
          </p:txBody>
        </p:sp>
        <p:sp>
          <p:nvSpPr>
            <p:cNvPr id="13" name="Freeform 21"/>
            <p:cNvSpPr>
              <a:spLocks/>
            </p:cNvSpPr>
            <p:nvPr/>
          </p:nvSpPr>
          <p:spPr bwMode="black">
            <a:xfrm>
              <a:off x="8920162" y="3943878"/>
              <a:ext cx="19050" cy="195263"/>
            </a:xfrm>
            <a:custGeom>
              <a:avLst/>
              <a:gdLst>
                <a:gd name="T0" fmla="*/ 3 w 5"/>
                <a:gd name="T1" fmla="*/ 0 h 52"/>
                <a:gd name="T2" fmla="*/ 2 w 5"/>
                <a:gd name="T3" fmla="*/ 0 h 52"/>
                <a:gd name="T4" fmla="*/ 0 w 5"/>
                <a:gd name="T5" fmla="*/ 2 h 52"/>
                <a:gd name="T6" fmla="*/ 0 w 5"/>
                <a:gd name="T7" fmla="*/ 50 h 52"/>
                <a:gd name="T8" fmla="*/ 2 w 5"/>
                <a:gd name="T9" fmla="*/ 52 h 52"/>
                <a:gd name="T10" fmla="*/ 3 w 5"/>
                <a:gd name="T11" fmla="*/ 52 h 52"/>
                <a:gd name="T12" fmla="*/ 5 w 5"/>
                <a:gd name="T13" fmla="*/ 50 h 52"/>
                <a:gd name="T14" fmla="*/ 5 w 5"/>
                <a:gd name="T15" fmla="*/ 2 h 52"/>
                <a:gd name="T16" fmla="*/ 3 w 5"/>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2">
                  <a:moveTo>
                    <a:pt x="3" y="0"/>
                  </a:moveTo>
                  <a:cubicBezTo>
                    <a:pt x="2" y="0"/>
                    <a:pt x="2" y="0"/>
                    <a:pt x="2" y="0"/>
                  </a:cubicBezTo>
                  <a:cubicBezTo>
                    <a:pt x="1" y="0"/>
                    <a:pt x="0" y="1"/>
                    <a:pt x="0" y="2"/>
                  </a:cubicBezTo>
                  <a:cubicBezTo>
                    <a:pt x="0" y="50"/>
                    <a:pt x="0" y="50"/>
                    <a:pt x="0" y="50"/>
                  </a:cubicBezTo>
                  <a:cubicBezTo>
                    <a:pt x="0" y="51"/>
                    <a:pt x="1" y="52"/>
                    <a:pt x="2" y="52"/>
                  </a:cubicBezTo>
                  <a:cubicBezTo>
                    <a:pt x="3" y="52"/>
                    <a:pt x="3" y="52"/>
                    <a:pt x="3" y="52"/>
                  </a:cubicBezTo>
                  <a:cubicBezTo>
                    <a:pt x="4" y="52"/>
                    <a:pt x="5" y="51"/>
                    <a:pt x="5" y="50"/>
                  </a:cubicBezTo>
                  <a:cubicBezTo>
                    <a:pt x="5" y="2"/>
                    <a:pt x="5" y="2"/>
                    <a:pt x="5" y="2"/>
                  </a:cubicBezTo>
                  <a:cubicBezTo>
                    <a:pt x="5" y="1"/>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a:p>
          </p:txBody>
        </p:sp>
      </p:grpSp>
      <p:sp>
        <p:nvSpPr>
          <p:cNvPr id="18" name="Freeform 13"/>
          <p:cNvSpPr>
            <a:spLocks noEditPoints="1"/>
          </p:cNvSpPr>
          <p:nvPr/>
        </p:nvSpPr>
        <p:spPr bwMode="black">
          <a:xfrm>
            <a:off x="7856452" y="1555093"/>
            <a:ext cx="430133" cy="366228"/>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1727" tIns="30863" rIns="61727" bIns="30863" numCol="1" rtlCol="0" anchor="ctr" anchorCtr="0" compatLnSpc="1">
            <a:prstTxWarp prst="textNoShape">
              <a:avLst/>
            </a:prstTxWarp>
          </a:bodyPr>
          <a:lstStyle/>
          <a:p>
            <a:pPr defTabSz="555555"/>
            <a:endParaRPr lang="en-US" sz="525" spc="-92">
              <a:solidFill>
                <a:schemeClr val="tx1">
                  <a:lumMod val="50000"/>
                </a:schemeClr>
              </a:solidFill>
              <a:latin typeface="Segoe Light" pitchFamily="34" charset="0"/>
            </a:endParaRPr>
          </a:p>
        </p:txBody>
      </p:sp>
      <p:sp>
        <p:nvSpPr>
          <p:cNvPr id="19" name="Freeform 24"/>
          <p:cNvSpPr>
            <a:spLocks noEditPoints="1"/>
          </p:cNvSpPr>
          <p:nvPr/>
        </p:nvSpPr>
        <p:spPr bwMode="black">
          <a:xfrm>
            <a:off x="7674429" y="3705388"/>
            <a:ext cx="612156" cy="673156"/>
          </a:xfrm>
          <a:custGeom>
            <a:avLst/>
            <a:gdLst>
              <a:gd name="T0" fmla="*/ 126 w 259"/>
              <a:gd name="T1" fmla="*/ 53 h 300"/>
              <a:gd name="T2" fmla="*/ 120 w 259"/>
              <a:gd name="T3" fmla="*/ 38 h 300"/>
              <a:gd name="T4" fmla="*/ 77 w 259"/>
              <a:gd name="T5" fmla="*/ 43 h 300"/>
              <a:gd name="T6" fmla="*/ 105 w 259"/>
              <a:gd name="T7" fmla="*/ 53 h 300"/>
              <a:gd name="T8" fmla="*/ 105 w 259"/>
              <a:gd name="T9" fmla="*/ 53 h 300"/>
              <a:gd name="T10" fmla="*/ 84 w 259"/>
              <a:gd name="T11" fmla="*/ 136 h 300"/>
              <a:gd name="T12" fmla="*/ 79 w 259"/>
              <a:gd name="T13" fmla="*/ 124 h 300"/>
              <a:gd name="T14" fmla="*/ 45 w 259"/>
              <a:gd name="T15" fmla="*/ 128 h 300"/>
              <a:gd name="T16" fmla="*/ 67 w 259"/>
              <a:gd name="T17" fmla="*/ 136 h 300"/>
              <a:gd name="T18" fmla="*/ 67 w 259"/>
              <a:gd name="T19" fmla="*/ 136 h 300"/>
              <a:gd name="T20" fmla="*/ 35 w 259"/>
              <a:gd name="T21" fmla="*/ 69 h 300"/>
              <a:gd name="T22" fmla="*/ 32 w 259"/>
              <a:gd name="T23" fmla="*/ 63 h 300"/>
              <a:gd name="T24" fmla="*/ 15 w 259"/>
              <a:gd name="T25" fmla="*/ 65 h 300"/>
              <a:gd name="T26" fmla="*/ 26 w 259"/>
              <a:gd name="T27" fmla="*/ 69 h 300"/>
              <a:gd name="T28" fmla="*/ 26 w 259"/>
              <a:gd name="T29" fmla="*/ 69 h 300"/>
              <a:gd name="T30" fmla="*/ 233 w 259"/>
              <a:gd name="T31" fmla="*/ 19 h 300"/>
              <a:gd name="T32" fmla="*/ 231 w 259"/>
              <a:gd name="T33" fmla="*/ 13 h 300"/>
              <a:gd name="T34" fmla="*/ 214 w 259"/>
              <a:gd name="T35" fmla="*/ 15 h 300"/>
              <a:gd name="T36" fmla="*/ 225 w 259"/>
              <a:gd name="T37" fmla="*/ 19 h 300"/>
              <a:gd name="T38" fmla="*/ 225 w 259"/>
              <a:gd name="T39" fmla="*/ 19 h 300"/>
              <a:gd name="T40" fmla="*/ 248 w 259"/>
              <a:gd name="T41" fmla="*/ 141 h 300"/>
              <a:gd name="T42" fmla="*/ 246 w 259"/>
              <a:gd name="T43" fmla="*/ 135 h 300"/>
              <a:gd name="T44" fmla="*/ 229 w 259"/>
              <a:gd name="T45" fmla="*/ 136 h 300"/>
              <a:gd name="T46" fmla="*/ 240 w 259"/>
              <a:gd name="T47" fmla="*/ 141 h 300"/>
              <a:gd name="T48" fmla="*/ 240 w 259"/>
              <a:gd name="T49" fmla="*/ 141 h 300"/>
              <a:gd name="T50" fmla="*/ 20 w 259"/>
              <a:gd name="T51" fmla="*/ 162 h 300"/>
              <a:gd name="T52" fmla="*/ 17 w 259"/>
              <a:gd name="T53" fmla="*/ 156 h 300"/>
              <a:gd name="T54" fmla="*/ 0 w 259"/>
              <a:gd name="T55" fmla="*/ 158 h 300"/>
              <a:gd name="T56" fmla="*/ 11 w 259"/>
              <a:gd name="T57" fmla="*/ 162 h 300"/>
              <a:gd name="T58" fmla="*/ 11 w 259"/>
              <a:gd name="T59" fmla="*/ 162 h 300"/>
              <a:gd name="T60" fmla="*/ 226 w 259"/>
              <a:gd name="T61" fmla="*/ 100 h 300"/>
              <a:gd name="T62" fmla="*/ 219 w 259"/>
              <a:gd name="T63" fmla="*/ 82 h 300"/>
              <a:gd name="T64" fmla="*/ 168 w 259"/>
              <a:gd name="T65" fmla="*/ 88 h 300"/>
              <a:gd name="T66" fmla="*/ 201 w 259"/>
              <a:gd name="T67" fmla="*/ 100 h 300"/>
              <a:gd name="T68" fmla="*/ 201 w 259"/>
              <a:gd name="T69" fmla="*/ 100 h 300"/>
              <a:gd name="T70" fmla="*/ 223 w 259"/>
              <a:gd name="T71" fmla="*/ 146 h 300"/>
              <a:gd name="T72" fmla="*/ 156 w 259"/>
              <a:gd name="T73" fmla="*/ 178 h 300"/>
              <a:gd name="T74" fmla="*/ 150 w 259"/>
              <a:gd name="T75" fmla="*/ 178 h 300"/>
              <a:gd name="T76" fmla="*/ 206 w 259"/>
              <a:gd name="T77" fmla="*/ 17 h 300"/>
              <a:gd name="T78" fmla="*/ 120 w 259"/>
              <a:gd name="T79" fmla="*/ 69 h 300"/>
              <a:gd name="T80" fmla="*/ 54 w 259"/>
              <a:gd name="T81" fmla="*/ 62 h 300"/>
              <a:gd name="T82" fmla="*/ 103 w 259"/>
              <a:gd name="T83" fmla="*/ 178 h 300"/>
              <a:gd name="T84" fmla="*/ 97 w 259"/>
              <a:gd name="T85" fmla="*/ 178 h 300"/>
              <a:gd name="T86" fmla="*/ 36 w 259"/>
              <a:gd name="T87" fmla="*/ 160 h 300"/>
              <a:gd name="T88" fmla="*/ 22 w 259"/>
              <a:gd name="T89" fmla="*/ 236 h 300"/>
              <a:gd name="T90" fmla="*/ 60 w 259"/>
              <a:gd name="T91" fmla="*/ 294 h 300"/>
              <a:gd name="T92" fmla="*/ 212 w 259"/>
              <a:gd name="T93" fmla="*/ 195 h 300"/>
              <a:gd name="T94" fmla="*/ 250 w 259"/>
              <a:gd name="T95" fmla="*/ 231 h 300"/>
              <a:gd name="T96" fmla="*/ 113 w 259"/>
              <a:gd name="T97" fmla="*/ 21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9" h="300">
                <a:moveTo>
                  <a:pt x="115" y="81"/>
                </a:moveTo>
                <a:cubicBezTo>
                  <a:pt x="115" y="81"/>
                  <a:pt x="115" y="52"/>
                  <a:pt x="120" y="47"/>
                </a:cubicBezTo>
                <a:cubicBezTo>
                  <a:pt x="125" y="42"/>
                  <a:pt x="153" y="43"/>
                  <a:pt x="153" y="43"/>
                </a:cubicBezTo>
                <a:cubicBezTo>
                  <a:pt x="153" y="43"/>
                  <a:pt x="131" y="48"/>
                  <a:pt x="126" y="53"/>
                </a:cubicBezTo>
                <a:cubicBezTo>
                  <a:pt x="120" y="58"/>
                  <a:pt x="115" y="81"/>
                  <a:pt x="115" y="81"/>
                </a:cubicBezTo>
                <a:close/>
                <a:moveTo>
                  <a:pt x="126" y="32"/>
                </a:moveTo>
                <a:cubicBezTo>
                  <a:pt x="120" y="27"/>
                  <a:pt x="115" y="5"/>
                  <a:pt x="115" y="5"/>
                </a:cubicBezTo>
                <a:cubicBezTo>
                  <a:pt x="115" y="5"/>
                  <a:pt x="115" y="33"/>
                  <a:pt x="120" y="38"/>
                </a:cubicBezTo>
                <a:cubicBezTo>
                  <a:pt x="125" y="43"/>
                  <a:pt x="153" y="43"/>
                  <a:pt x="153" y="43"/>
                </a:cubicBezTo>
                <a:cubicBezTo>
                  <a:pt x="153" y="43"/>
                  <a:pt x="131" y="38"/>
                  <a:pt x="126" y="32"/>
                </a:cubicBezTo>
                <a:close/>
                <a:moveTo>
                  <a:pt x="105" y="32"/>
                </a:moveTo>
                <a:cubicBezTo>
                  <a:pt x="100" y="38"/>
                  <a:pt x="77" y="43"/>
                  <a:pt x="77" y="43"/>
                </a:cubicBezTo>
                <a:cubicBezTo>
                  <a:pt x="77" y="43"/>
                  <a:pt x="105" y="43"/>
                  <a:pt x="111" y="38"/>
                </a:cubicBezTo>
                <a:cubicBezTo>
                  <a:pt x="116" y="33"/>
                  <a:pt x="115" y="5"/>
                  <a:pt x="115" y="5"/>
                </a:cubicBezTo>
                <a:cubicBezTo>
                  <a:pt x="115" y="5"/>
                  <a:pt x="110" y="27"/>
                  <a:pt x="105" y="32"/>
                </a:cubicBezTo>
                <a:close/>
                <a:moveTo>
                  <a:pt x="105" y="53"/>
                </a:moveTo>
                <a:cubicBezTo>
                  <a:pt x="110" y="58"/>
                  <a:pt x="115" y="81"/>
                  <a:pt x="115" y="81"/>
                </a:cubicBezTo>
                <a:cubicBezTo>
                  <a:pt x="115" y="81"/>
                  <a:pt x="116" y="52"/>
                  <a:pt x="111" y="47"/>
                </a:cubicBezTo>
                <a:cubicBezTo>
                  <a:pt x="105" y="42"/>
                  <a:pt x="77" y="43"/>
                  <a:pt x="77" y="43"/>
                </a:cubicBezTo>
                <a:cubicBezTo>
                  <a:pt x="77" y="43"/>
                  <a:pt x="100" y="48"/>
                  <a:pt x="105" y="53"/>
                </a:cubicBezTo>
                <a:close/>
                <a:moveTo>
                  <a:pt x="75" y="158"/>
                </a:moveTo>
                <a:cubicBezTo>
                  <a:pt x="75" y="158"/>
                  <a:pt x="75" y="136"/>
                  <a:pt x="79" y="131"/>
                </a:cubicBezTo>
                <a:cubicBezTo>
                  <a:pt x="83" y="127"/>
                  <a:pt x="106" y="128"/>
                  <a:pt x="106" y="128"/>
                </a:cubicBezTo>
                <a:cubicBezTo>
                  <a:pt x="106" y="128"/>
                  <a:pt x="88" y="132"/>
                  <a:pt x="84" y="136"/>
                </a:cubicBezTo>
                <a:cubicBezTo>
                  <a:pt x="79" y="140"/>
                  <a:pt x="75" y="158"/>
                  <a:pt x="75" y="158"/>
                </a:cubicBezTo>
                <a:close/>
                <a:moveTo>
                  <a:pt x="84" y="119"/>
                </a:moveTo>
                <a:cubicBezTo>
                  <a:pt x="79" y="115"/>
                  <a:pt x="75" y="97"/>
                  <a:pt x="75" y="97"/>
                </a:cubicBezTo>
                <a:cubicBezTo>
                  <a:pt x="75" y="97"/>
                  <a:pt x="75" y="120"/>
                  <a:pt x="79" y="124"/>
                </a:cubicBezTo>
                <a:cubicBezTo>
                  <a:pt x="83" y="128"/>
                  <a:pt x="106" y="128"/>
                  <a:pt x="106" y="128"/>
                </a:cubicBezTo>
                <a:cubicBezTo>
                  <a:pt x="106" y="128"/>
                  <a:pt x="88" y="124"/>
                  <a:pt x="84" y="119"/>
                </a:cubicBezTo>
                <a:close/>
                <a:moveTo>
                  <a:pt x="67" y="119"/>
                </a:moveTo>
                <a:cubicBezTo>
                  <a:pt x="63" y="124"/>
                  <a:pt x="45" y="128"/>
                  <a:pt x="45" y="128"/>
                </a:cubicBezTo>
                <a:cubicBezTo>
                  <a:pt x="45" y="128"/>
                  <a:pt x="68" y="128"/>
                  <a:pt x="72" y="124"/>
                </a:cubicBezTo>
                <a:cubicBezTo>
                  <a:pt x="76" y="120"/>
                  <a:pt x="75" y="97"/>
                  <a:pt x="75" y="97"/>
                </a:cubicBezTo>
                <a:cubicBezTo>
                  <a:pt x="75" y="97"/>
                  <a:pt x="71" y="115"/>
                  <a:pt x="67" y="119"/>
                </a:cubicBezTo>
                <a:close/>
                <a:moveTo>
                  <a:pt x="67" y="136"/>
                </a:moveTo>
                <a:cubicBezTo>
                  <a:pt x="71" y="140"/>
                  <a:pt x="75" y="158"/>
                  <a:pt x="75" y="158"/>
                </a:cubicBezTo>
                <a:cubicBezTo>
                  <a:pt x="75" y="158"/>
                  <a:pt x="76" y="136"/>
                  <a:pt x="72" y="131"/>
                </a:cubicBezTo>
                <a:cubicBezTo>
                  <a:pt x="68" y="127"/>
                  <a:pt x="45" y="128"/>
                  <a:pt x="45" y="128"/>
                </a:cubicBezTo>
                <a:cubicBezTo>
                  <a:pt x="45" y="128"/>
                  <a:pt x="63" y="132"/>
                  <a:pt x="67" y="136"/>
                </a:cubicBezTo>
                <a:close/>
                <a:moveTo>
                  <a:pt x="31" y="80"/>
                </a:moveTo>
                <a:cubicBezTo>
                  <a:pt x="31" y="80"/>
                  <a:pt x="30" y="69"/>
                  <a:pt x="32" y="67"/>
                </a:cubicBezTo>
                <a:cubicBezTo>
                  <a:pt x="35" y="65"/>
                  <a:pt x="46" y="65"/>
                  <a:pt x="46" y="65"/>
                </a:cubicBezTo>
                <a:cubicBezTo>
                  <a:pt x="46" y="65"/>
                  <a:pt x="37" y="67"/>
                  <a:pt x="35" y="69"/>
                </a:cubicBezTo>
                <a:cubicBezTo>
                  <a:pt x="33" y="71"/>
                  <a:pt x="31" y="80"/>
                  <a:pt x="31" y="80"/>
                </a:cubicBezTo>
                <a:close/>
                <a:moveTo>
                  <a:pt x="35" y="61"/>
                </a:moveTo>
                <a:cubicBezTo>
                  <a:pt x="33" y="59"/>
                  <a:pt x="31" y="50"/>
                  <a:pt x="31" y="50"/>
                </a:cubicBezTo>
                <a:cubicBezTo>
                  <a:pt x="31" y="50"/>
                  <a:pt x="30" y="61"/>
                  <a:pt x="32" y="63"/>
                </a:cubicBezTo>
                <a:cubicBezTo>
                  <a:pt x="35" y="65"/>
                  <a:pt x="46" y="65"/>
                  <a:pt x="46" y="65"/>
                </a:cubicBezTo>
                <a:cubicBezTo>
                  <a:pt x="46" y="65"/>
                  <a:pt x="37" y="63"/>
                  <a:pt x="35" y="61"/>
                </a:cubicBezTo>
                <a:close/>
                <a:moveTo>
                  <a:pt x="26" y="61"/>
                </a:moveTo>
                <a:cubicBezTo>
                  <a:pt x="24" y="63"/>
                  <a:pt x="15" y="65"/>
                  <a:pt x="15" y="65"/>
                </a:cubicBezTo>
                <a:cubicBezTo>
                  <a:pt x="15" y="65"/>
                  <a:pt x="27" y="65"/>
                  <a:pt x="29" y="63"/>
                </a:cubicBezTo>
                <a:cubicBezTo>
                  <a:pt x="31" y="61"/>
                  <a:pt x="31" y="50"/>
                  <a:pt x="31" y="50"/>
                </a:cubicBezTo>
                <a:cubicBezTo>
                  <a:pt x="31" y="50"/>
                  <a:pt x="29" y="59"/>
                  <a:pt x="26" y="61"/>
                </a:cubicBezTo>
                <a:close/>
                <a:moveTo>
                  <a:pt x="26" y="69"/>
                </a:moveTo>
                <a:cubicBezTo>
                  <a:pt x="29" y="71"/>
                  <a:pt x="31" y="80"/>
                  <a:pt x="31" y="80"/>
                </a:cubicBezTo>
                <a:cubicBezTo>
                  <a:pt x="31" y="80"/>
                  <a:pt x="31" y="69"/>
                  <a:pt x="29" y="67"/>
                </a:cubicBezTo>
                <a:cubicBezTo>
                  <a:pt x="27" y="65"/>
                  <a:pt x="15" y="65"/>
                  <a:pt x="15" y="65"/>
                </a:cubicBezTo>
                <a:cubicBezTo>
                  <a:pt x="15" y="65"/>
                  <a:pt x="24" y="67"/>
                  <a:pt x="26" y="69"/>
                </a:cubicBezTo>
                <a:close/>
                <a:moveTo>
                  <a:pt x="229" y="30"/>
                </a:moveTo>
                <a:cubicBezTo>
                  <a:pt x="229" y="30"/>
                  <a:pt x="229" y="19"/>
                  <a:pt x="231" y="17"/>
                </a:cubicBezTo>
                <a:cubicBezTo>
                  <a:pt x="233" y="15"/>
                  <a:pt x="244" y="15"/>
                  <a:pt x="244" y="15"/>
                </a:cubicBezTo>
                <a:cubicBezTo>
                  <a:pt x="244" y="15"/>
                  <a:pt x="235" y="17"/>
                  <a:pt x="233" y="19"/>
                </a:cubicBezTo>
                <a:cubicBezTo>
                  <a:pt x="231" y="21"/>
                  <a:pt x="229" y="30"/>
                  <a:pt x="229" y="30"/>
                </a:cubicBezTo>
                <a:close/>
                <a:moveTo>
                  <a:pt x="233" y="11"/>
                </a:moveTo>
                <a:cubicBezTo>
                  <a:pt x="231" y="9"/>
                  <a:pt x="229" y="0"/>
                  <a:pt x="229" y="0"/>
                </a:cubicBezTo>
                <a:cubicBezTo>
                  <a:pt x="229" y="0"/>
                  <a:pt x="229" y="11"/>
                  <a:pt x="231" y="13"/>
                </a:cubicBezTo>
                <a:cubicBezTo>
                  <a:pt x="233" y="15"/>
                  <a:pt x="244" y="15"/>
                  <a:pt x="244" y="15"/>
                </a:cubicBezTo>
                <a:cubicBezTo>
                  <a:pt x="244" y="15"/>
                  <a:pt x="235" y="13"/>
                  <a:pt x="233" y="11"/>
                </a:cubicBezTo>
                <a:close/>
                <a:moveTo>
                  <a:pt x="225" y="11"/>
                </a:moveTo>
                <a:cubicBezTo>
                  <a:pt x="223" y="13"/>
                  <a:pt x="214" y="15"/>
                  <a:pt x="214" y="15"/>
                </a:cubicBezTo>
                <a:cubicBezTo>
                  <a:pt x="214" y="15"/>
                  <a:pt x="225" y="15"/>
                  <a:pt x="227" y="13"/>
                </a:cubicBezTo>
                <a:cubicBezTo>
                  <a:pt x="229" y="11"/>
                  <a:pt x="229" y="0"/>
                  <a:pt x="229" y="0"/>
                </a:cubicBezTo>
                <a:cubicBezTo>
                  <a:pt x="229" y="0"/>
                  <a:pt x="227" y="9"/>
                  <a:pt x="225" y="11"/>
                </a:cubicBezTo>
                <a:close/>
                <a:moveTo>
                  <a:pt x="225" y="19"/>
                </a:moveTo>
                <a:cubicBezTo>
                  <a:pt x="227" y="21"/>
                  <a:pt x="229" y="30"/>
                  <a:pt x="229" y="30"/>
                </a:cubicBezTo>
                <a:cubicBezTo>
                  <a:pt x="229" y="30"/>
                  <a:pt x="229" y="19"/>
                  <a:pt x="227" y="17"/>
                </a:cubicBezTo>
                <a:cubicBezTo>
                  <a:pt x="225" y="15"/>
                  <a:pt x="214" y="15"/>
                  <a:pt x="214" y="15"/>
                </a:cubicBezTo>
                <a:cubicBezTo>
                  <a:pt x="214" y="15"/>
                  <a:pt x="223" y="17"/>
                  <a:pt x="225" y="19"/>
                </a:cubicBezTo>
                <a:close/>
                <a:moveTo>
                  <a:pt x="244" y="152"/>
                </a:moveTo>
                <a:cubicBezTo>
                  <a:pt x="244" y="152"/>
                  <a:pt x="244" y="140"/>
                  <a:pt x="246" y="138"/>
                </a:cubicBezTo>
                <a:cubicBezTo>
                  <a:pt x="248" y="136"/>
                  <a:pt x="259" y="136"/>
                  <a:pt x="259" y="136"/>
                </a:cubicBezTo>
                <a:cubicBezTo>
                  <a:pt x="259" y="136"/>
                  <a:pt x="250" y="138"/>
                  <a:pt x="248" y="141"/>
                </a:cubicBezTo>
                <a:cubicBezTo>
                  <a:pt x="246" y="143"/>
                  <a:pt x="244" y="152"/>
                  <a:pt x="244" y="152"/>
                </a:cubicBezTo>
                <a:close/>
                <a:moveTo>
                  <a:pt x="248" y="132"/>
                </a:moveTo>
                <a:cubicBezTo>
                  <a:pt x="246" y="130"/>
                  <a:pt x="244" y="121"/>
                  <a:pt x="244" y="121"/>
                </a:cubicBezTo>
                <a:cubicBezTo>
                  <a:pt x="244" y="121"/>
                  <a:pt x="244" y="133"/>
                  <a:pt x="246" y="135"/>
                </a:cubicBezTo>
                <a:cubicBezTo>
                  <a:pt x="248" y="137"/>
                  <a:pt x="259" y="136"/>
                  <a:pt x="259" y="136"/>
                </a:cubicBezTo>
                <a:cubicBezTo>
                  <a:pt x="259" y="136"/>
                  <a:pt x="250" y="134"/>
                  <a:pt x="248" y="132"/>
                </a:cubicBezTo>
                <a:close/>
                <a:moveTo>
                  <a:pt x="240" y="132"/>
                </a:moveTo>
                <a:cubicBezTo>
                  <a:pt x="238" y="134"/>
                  <a:pt x="229" y="136"/>
                  <a:pt x="229" y="136"/>
                </a:cubicBezTo>
                <a:cubicBezTo>
                  <a:pt x="229" y="136"/>
                  <a:pt x="240" y="137"/>
                  <a:pt x="242" y="135"/>
                </a:cubicBezTo>
                <a:cubicBezTo>
                  <a:pt x="244" y="133"/>
                  <a:pt x="244" y="121"/>
                  <a:pt x="244" y="121"/>
                </a:cubicBezTo>
                <a:cubicBezTo>
                  <a:pt x="244" y="121"/>
                  <a:pt x="242" y="130"/>
                  <a:pt x="240" y="132"/>
                </a:cubicBezTo>
                <a:close/>
                <a:moveTo>
                  <a:pt x="240" y="141"/>
                </a:moveTo>
                <a:cubicBezTo>
                  <a:pt x="242" y="143"/>
                  <a:pt x="244" y="152"/>
                  <a:pt x="244" y="152"/>
                </a:cubicBezTo>
                <a:cubicBezTo>
                  <a:pt x="244" y="152"/>
                  <a:pt x="244" y="140"/>
                  <a:pt x="242" y="138"/>
                </a:cubicBezTo>
                <a:cubicBezTo>
                  <a:pt x="240" y="136"/>
                  <a:pt x="229" y="136"/>
                  <a:pt x="229" y="136"/>
                </a:cubicBezTo>
                <a:cubicBezTo>
                  <a:pt x="229" y="136"/>
                  <a:pt x="238" y="138"/>
                  <a:pt x="240" y="141"/>
                </a:cubicBezTo>
                <a:close/>
                <a:moveTo>
                  <a:pt x="15" y="173"/>
                </a:moveTo>
                <a:cubicBezTo>
                  <a:pt x="15" y="173"/>
                  <a:pt x="15" y="162"/>
                  <a:pt x="17" y="160"/>
                </a:cubicBezTo>
                <a:cubicBezTo>
                  <a:pt x="19" y="158"/>
                  <a:pt x="31" y="158"/>
                  <a:pt x="31" y="158"/>
                </a:cubicBezTo>
                <a:cubicBezTo>
                  <a:pt x="31" y="158"/>
                  <a:pt x="22" y="160"/>
                  <a:pt x="20" y="162"/>
                </a:cubicBezTo>
                <a:cubicBezTo>
                  <a:pt x="17" y="164"/>
                  <a:pt x="15" y="173"/>
                  <a:pt x="15" y="173"/>
                </a:cubicBezTo>
                <a:close/>
                <a:moveTo>
                  <a:pt x="20" y="154"/>
                </a:moveTo>
                <a:cubicBezTo>
                  <a:pt x="17" y="152"/>
                  <a:pt x="15" y="143"/>
                  <a:pt x="15" y="143"/>
                </a:cubicBezTo>
                <a:cubicBezTo>
                  <a:pt x="15" y="143"/>
                  <a:pt x="15" y="154"/>
                  <a:pt x="17" y="156"/>
                </a:cubicBezTo>
                <a:cubicBezTo>
                  <a:pt x="19" y="158"/>
                  <a:pt x="31" y="158"/>
                  <a:pt x="31" y="158"/>
                </a:cubicBezTo>
                <a:cubicBezTo>
                  <a:pt x="31" y="158"/>
                  <a:pt x="22" y="156"/>
                  <a:pt x="20" y="154"/>
                </a:cubicBezTo>
                <a:close/>
                <a:moveTo>
                  <a:pt x="11" y="154"/>
                </a:moveTo>
                <a:cubicBezTo>
                  <a:pt x="9" y="156"/>
                  <a:pt x="0" y="158"/>
                  <a:pt x="0" y="158"/>
                </a:cubicBezTo>
                <a:cubicBezTo>
                  <a:pt x="0" y="158"/>
                  <a:pt x="11" y="158"/>
                  <a:pt x="14" y="156"/>
                </a:cubicBezTo>
                <a:cubicBezTo>
                  <a:pt x="16" y="154"/>
                  <a:pt x="15" y="143"/>
                  <a:pt x="15" y="143"/>
                </a:cubicBezTo>
                <a:cubicBezTo>
                  <a:pt x="15" y="143"/>
                  <a:pt x="13" y="152"/>
                  <a:pt x="11" y="154"/>
                </a:cubicBezTo>
                <a:close/>
                <a:moveTo>
                  <a:pt x="11" y="162"/>
                </a:moveTo>
                <a:cubicBezTo>
                  <a:pt x="13" y="164"/>
                  <a:pt x="15" y="173"/>
                  <a:pt x="15" y="173"/>
                </a:cubicBezTo>
                <a:cubicBezTo>
                  <a:pt x="15" y="173"/>
                  <a:pt x="16" y="162"/>
                  <a:pt x="14" y="160"/>
                </a:cubicBezTo>
                <a:cubicBezTo>
                  <a:pt x="11" y="158"/>
                  <a:pt x="0" y="158"/>
                  <a:pt x="0" y="158"/>
                </a:cubicBezTo>
                <a:cubicBezTo>
                  <a:pt x="0" y="158"/>
                  <a:pt x="9" y="160"/>
                  <a:pt x="11" y="162"/>
                </a:cubicBezTo>
                <a:close/>
                <a:moveTo>
                  <a:pt x="214" y="133"/>
                </a:moveTo>
                <a:cubicBezTo>
                  <a:pt x="214" y="133"/>
                  <a:pt x="213" y="99"/>
                  <a:pt x="219" y="93"/>
                </a:cubicBezTo>
                <a:cubicBezTo>
                  <a:pt x="226" y="87"/>
                  <a:pt x="259" y="88"/>
                  <a:pt x="259" y="88"/>
                </a:cubicBezTo>
                <a:cubicBezTo>
                  <a:pt x="259" y="88"/>
                  <a:pt x="232" y="94"/>
                  <a:pt x="226" y="100"/>
                </a:cubicBezTo>
                <a:cubicBezTo>
                  <a:pt x="220" y="106"/>
                  <a:pt x="214" y="133"/>
                  <a:pt x="214" y="133"/>
                </a:cubicBezTo>
                <a:close/>
                <a:moveTo>
                  <a:pt x="226" y="75"/>
                </a:moveTo>
                <a:cubicBezTo>
                  <a:pt x="220" y="69"/>
                  <a:pt x="214" y="42"/>
                  <a:pt x="214" y="42"/>
                </a:cubicBezTo>
                <a:cubicBezTo>
                  <a:pt x="214" y="42"/>
                  <a:pt x="213" y="76"/>
                  <a:pt x="219" y="82"/>
                </a:cubicBezTo>
                <a:cubicBezTo>
                  <a:pt x="226" y="88"/>
                  <a:pt x="259" y="88"/>
                  <a:pt x="259" y="88"/>
                </a:cubicBezTo>
                <a:cubicBezTo>
                  <a:pt x="259" y="88"/>
                  <a:pt x="232" y="81"/>
                  <a:pt x="226" y="75"/>
                </a:cubicBezTo>
                <a:close/>
                <a:moveTo>
                  <a:pt x="201" y="75"/>
                </a:moveTo>
                <a:cubicBezTo>
                  <a:pt x="195" y="81"/>
                  <a:pt x="168" y="88"/>
                  <a:pt x="168" y="88"/>
                </a:cubicBezTo>
                <a:cubicBezTo>
                  <a:pt x="168" y="88"/>
                  <a:pt x="202" y="88"/>
                  <a:pt x="208" y="82"/>
                </a:cubicBezTo>
                <a:cubicBezTo>
                  <a:pt x="215" y="76"/>
                  <a:pt x="214" y="42"/>
                  <a:pt x="214" y="42"/>
                </a:cubicBezTo>
                <a:cubicBezTo>
                  <a:pt x="214" y="42"/>
                  <a:pt x="208" y="69"/>
                  <a:pt x="201" y="75"/>
                </a:cubicBezTo>
                <a:close/>
                <a:moveTo>
                  <a:pt x="201" y="100"/>
                </a:moveTo>
                <a:cubicBezTo>
                  <a:pt x="208" y="106"/>
                  <a:pt x="214" y="133"/>
                  <a:pt x="214" y="133"/>
                </a:cubicBezTo>
                <a:cubicBezTo>
                  <a:pt x="214" y="133"/>
                  <a:pt x="215" y="99"/>
                  <a:pt x="208" y="93"/>
                </a:cubicBezTo>
                <a:cubicBezTo>
                  <a:pt x="202" y="87"/>
                  <a:pt x="168" y="88"/>
                  <a:pt x="168" y="88"/>
                </a:cubicBezTo>
                <a:cubicBezTo>
                  <a:pt x="168" y="88"/>
                  <a:pt x="195" y="94"/>
                  <a:pt x="201" y="100"/>
                </a:cubicBezTo>
                <a:close/>
                <a:moveTo>
                  <a:pt x="250" y="231"/>
                </a:moveTo>
                <a:cubicBezTo>
                  <a:pt x="212" y="178"/>
                  <a:pt x="212" y="178"/>
                  <a:pt x="212" y="178"/>
                </a:cubicBezTo>
                <a:cubicBezTo>
                  <a:pt x="189" y="178"/>
                  <a:pt x="189" y="178"/>
                  <a:pt x="189" y="178"/>
                </a:cubicBezTo>
                <a:cubicBezTo>
                  <a:pt x="193" y="160"/>
                  <a:pt x="207" y="146"/>
                  <a:pt x="223" y="146"/>
                </a:cubicBezTo>
                <a:cubicBezTo>
                  <a:pt x="224" y="146"/>
                  <a:pt x="226" y="144"/>
                  <a:pt x="226" y="143"/>
                </a:cubicBezTo>
                <a:cubicBezTo>
                  <a:pt x="226" y="141"/>
                  <a:pt x="224" y="140"/>
                  <a:pt x="223" y="140"/>
                </a:cubicBezTo>
                <a:cubicBezTo>
                  <a:pt x="203" y="140"/>
                  <a:pt x="187" y="156"/>
                  <a:pt x="183" y="178"/>
                </a:cubicBezTo>
                <a:cubicBezTo>
                  <a:pt x="156" y="178"/>
                  <a:pt x="156" y="178"/>
                  <a:pt x="156" y="178"/>
                </a:cubicBezTo>
                <a:cubicBezTo>
                  <a:pt x="158" y="140"/>
                  <a:pt x="173" y="110"/>
                  <a:pt x="190" y="110"/>
                </a:cubicBezTo>
                <a:cubicBezTo>
                  <a:pt x="191" y="110"/>
                  <a:pt x="193" y="109"/>
                  <a:pt x="193" y="107"/>
                </a:cubicBezTo>
                <a:cubicBezTo>
                  <a:pt x="193" y="105"/>
                  <a:pt x="191" y="104"/>
                  <a:pt x="190" y="104"/>
                </a:cubicBezTo>
                <a:cubicBezTo>
                  <a:pt x="169" y="104"/>
                  <a:pt x="152" y="136"/>
                  <a:pt x="150" y="178"/>
                </a:cubicBezTo>
                <a:cubicBezTo>
                  <a:pt x="139" y="178"/>
                  <a:pt x="139" y="178"/>
                  <a:pt x="139" y="178"/>
                </a:cubicBezTo>
                <a:cubicBezTo>
                  <a:pt x="141" y="92"/>
                  <a:pt x="170" y="23"/>
                  <a:pt x="206" y="23"/>
                </a:cubicBezTo>
                <a:cubicBezTo>
                  <a:pt x="208" y="23"/>
                  <a:pt x="210" y="21"/>
                  <a:pt x="210" y="20"/>
                </a:cubicBezTo>
                <a:cubicBezTo>
                  <a:pt x="210" y="18"/>
                  <a:pt x="208" y="17"/>
                  <a:pt x="206" y="17"/>
                </a:cubicBezTo>
                <a:cubicBezTo>
                  <a:pt x="166" y="17"/>
                  <a:pt x="135" y="87"/>
                  <a:pt x="133" y="178"/>
                </a:cubicBezTo>
                <a:cubicBezTo>
                  <a:pt x="129" y="178"/>
                  <a:pt x="129" y="178"/>
                  <a:pt x="129" y="178"/>
                </a:cubicBezTo>
                <a:cubicBezTo>
                  <a:pt x="129" y="66"/>
                  <a:pt x="127" y="66"/>
                  <a:pt x="124" y="66"/>
                </a:cubicBezTo>
                <a:cubicBezTo>
                  <a:pt x="122" y="66"/>
                  <a:pt x="120" y="68"/>
                  <a:pt x="120" y="69"/>
                </a:cubicBezTo>
                <a:cubicBezTo>
                  <a:pt x="120" y="70"/>
                  <a:pt x="121" y="70"/>
                  <a:pt x="121" y="71"/>
                </a:cubicBezTo>
                <a:cubicBezTo>
                  <a:pt x="122" y="76"/>
                  <a:pt x="123" y="118"/>
                  <a:pt x="123" y="178"/>
                </a:cubicBezTo>
                <a:cubicBezTo>
                  <a:pt x="120" y="178"/>
                  <a:pt x="120" y="178"/>
                  <a:pt x="120" y="178"/>
                </a:cubicBezTo>
                <a:cubicBezTo>
                  <a:pt x="118" y="114"/>
                  <a:pt x="89" y="62"/>
                  <a:pt x="54" y="62"/>
                </a:cubicBezTo>
                <a:cubicBezTo>
                  <a:pt x="52" y="62"/>
                  <a:pt x="51" y="63"/>
                  <a:pt x="51" y="65"/>
                </a:cubicBezTo>
                <a:cubicBezTo>
                  <a:pt x="51" y="67"/>
                  <a:pt x="52" y="68"/>
                  <a:pt x="54" y="68"/>
                </a:cubicBezTo>
                <a:cubicBezTo>
                  <a:pt x="86" y="68"/>
                  <a:pt x="112" y="117"/>
                  <a:pt x="113" y="178"/>
                </a:cubicBezTo>
                <a:cubicBezTo>
                  <a:pt x="103" y="178"/>
                  <a:pt x="103" y="178"/>
                  <a:pt x="103" y="178"/>
                </a:cubicBezTo>
                <a:cubicBezTo>
                  <a:pt x="103" y="161"/>
                  <a:pt x="98" y="144"/>
                  <a:pt x="89" y="144"/>
                </a:cubicBezTo>
                <a:cubicBezTo>
                  <a:pt x="87" y="144"/>
                  <a:pt x="86" y="145"/>
                  <a:pt x="86" y="147"/>
                </a:cubicBezTo>
                <a:cubicBezTo>
                  <a:pt x="86" y="149"/>
                  <a:pt x="87" y="150"/>
                  <a:pt x="89" y="150"/>
                </a:cubicBezTo>
                <a:cubicBezTo>
                  <a:pt x="91" y="150"/>
                  <a:pt x="97" y="161"/>
                  <a:pt x="97" y="178"/>
                </a:cubicBezTo>
                <a:cubicBezTo>
                  <a:pt x="86" y="178"/>
                  <a:pt x="86" y="178"/>
                  <a:pt x="86" y="178"/>
                </a:cubicBezTo>
                <a:cubicBezTo>
                  <a:pt x="79" y="164"/>
                  <a:pt x="59" y="154"/>
                  <a:pt x="36" y="154"/>
                </a:cubicBezTo>
                <a:cubicBezTo>
                  <a:pt x="34" y="154"/>
                  <a:pt x="33" y="156"/>
                  <a:pt x="33" y="157"/>
                </a:cubicBezTo>
                <a:cubicBezTo>
                  <a:pt x="33" y="159"/>
                  <a:pt x="34" y="160"/>
                  <a:pt x="36" y="160"/>
                </a:cubicBezTo>
                <a:cubicBezTo>
                  <a:pt x="55" y="160"/>
                  <a:pt x="72" y="168"/>
                  <a:pt x="79" y="178"/>
                </a:cubicBezTo>
                <a:cubicBezTo>
                  <a:pt x="60" y="178"/>
                  <a:pt x="60" y="178"/>
                  <a:pt x="60" y="178"/>
                </a:cubicBezTo>
                <a:cubicBezTo>
                  <a:pt x="22" y="231"/>
                  <a:pt x="22" y="231"/>
                  <a:pt x="22" y="231"/>
                </a:cubicBezTo>
                <a:cubicBezTo>
                  <a:pt x="21" y="233"/>
                  <a:pt x="21" y="235"/>
                  <a:pt x="22" y="236"/>
                </a:cubicBezTo>
                <a:cubicBezTo>
                  <a:pt x="27" y="238"/>
                  <a:pt x="27" y="238"/>
                  <a:pt x="27" y="238"/>
                </a:cubicBezTo>
                <a:cubicBezTo>
                  <a:pt x="28" y="239"/>
                  <a:pt x="30" y="239"/>
                  <a:pt x="31" y="238"/>
                </a:cubicBezTo>
                <a:cubicBezTo>
                  <a:pt x="60" y="195"/>
                  <a:pt x="60" y="195"/>
                  <a:pt x="60" y="195"/>
                </a:cubicBezTo>
                <a:cubicBezTo>
                  <a:pt x="60" y="294"/>
                  <a:pt x="60" y="294"/>
                  <a:pt x="60" y="294"/>
                </a:cubicBezTo>
                <a:cubicBezTo>
                  <a:pt x="60" y="297"/>
                  <a:pt x="63" y="300"/>
                  <a:pt x="66" y="300"/>
                </a:cubicBezTo>
                <a:cubicBezTo>
                  <a:pt x="206" y="300"/>
                  <a:pt x="206" y="300"/>
                  <a:pt x="206" y="300"/>
                </a:cubicBezTo>
                <a:cubicBezTo>
                  <a:pt x="209" y="300"/>
                  <a:pt x="212" y="297"/>
                  <a:pt x="212" y="294"/>
                </a:cubicBezTo>
                <a:cubicBezTo>
                  <a:pt x="212" y="195"/>
                  <a:pt x="212" y="195"/>
                  <a:pt x="212" y="195"/>
                </a:cubicBezTo>
                <a:cubicBezTo>
                  <a:pt x="242" y="238"/>
                  <a:pt x="242" y="238"/>
                  <a:pt x="242" y="238"/>
                </a:cubicBezTo>
                <a:cubicBezTo>
                  <a:pt x="243" y="239"/>
                  <a:pt x="244" y="239"/>
                  <a:pt x="246" y="238"/>
                </a:cubicBezTo>
                <a:cubicBezTo>
                  <a:pt x="250" y="236"/>
                  <a:pt x="250" y="236"/>
                  <a:pt x="250" y="236"/>
                </a:cubicBezTo>
                <a:cubicBezTo>
                  <a:pt x="251" y="235"/>
                  <a:pt x="251" y="233"/>
                  <a:pt x="250" y="231"/>
                </a:cubicBezTo>
                <a:close/>
                <a:moveTo>
                  <a:pt x="159" y="226"/>
                </a:moveTo>
                <a:cubicBezTo>
                  <a:pt x="113" y="226"/>
                  <a:pt x="113" y="226"/>
                  <a:pt x="113" y="226"/>
                </a:cubicBezTo>
                <a:cubicBezTo>
                  <a:pt x="110" y="226"/>
                  <a:pt x="107" y="223"/>
                  <a:pt x="107" y="220"/>
                </a:cubicBezTo>
                <a:cubicBezTo>
                  <a:pt x="107" y="216"/>
                  <a:pt x="110" y="214"/>
                  <a:pt x="113" y="214"/>
                </a:cubicBezTo>
                <a:cubicBezTo>
                  <a:pt x="159" y="214"/>
                  <a:pt x="159" y="214"/>
                  <a:pt x="159" y="214"/>
                </a:cubicBezTo>
                <a:cubicBezTo>
                  <a:pt x="162" y="214"/>
                  <a:pt x="165" y="216"/>
                  <a:pt x="165" y="220"/>
                </a:cubicBezTo>
                <a:cubicBezTo>
                  <a:pt x="165" y="223"/>
                  <a:pt x="162" y="226"/>
                  <a:pt x="159" y="226"/>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endParaRPr lang="en-US" sz="1200"/>
          </a:p>
        </p:txBody>
      </p:sp>
    </p:spTree>
    <p:extLst>
      <p:ext uri="{BB962C8B-B14F-4D97-AF65-F5344CB8AC3E}">
        <p14:creationId xmlns:p14="http://schemas.microsoft.com/office/powerpoint/2010/main" val="87577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crosoft logo.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590800" y="2038350"/>
            <a:ext cx="3989965" cy="878379"/>
          </a:xfrm>
          <a:prstGeom prst="rect">
            <a:avLst/>
          </a:prstGeom>
        </p:spPr>
      </p:pic>
      <p:sp>
        <p:nvSpPr>
          <p:cNvPr id="4" name="Rectangle 3"/>
          <p:cNvSpPr>
            <a:spLocks/>
          </p:cNvSpPr>
          <p:nvPr/>
        </p:nvSpPr>
        <p:spPr bwMode="auto">
          <a:xfrm>
            <a:off x="0" y="4171950"/>
            <a:ext cx="9144000" cy="278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21431" tIns="21431" rIns="21431" bIns="21431"/>
          <a:lstStyle>
            <a:defPPr>
              <a:defRPr lang="en-US"/>
            </a:defPPr>
            <a:lvl1pPr algn="l" rtl="0" fontAlgn="base">
              <a:spcBef>
                <a:spcPct val="0"/>
              </a:spcBef>
              <a:spcAft>
                <a:spcPct val="0"/>
              </a:spcAft>
              <a:defRPr sz="700" kern="1200">
                <a:solidFill>
                  <a:srgbClr val="FFFFFF"/>
                </a:solidFill>
                <a:latin typeface="Gill Sans" charset="0"/>
                <a:ea typeface="ヒラギノ角ゴ ProN W3" charset="0"/>
                <a:cs typeface="ヒラギノ角ゴ ProN W3" charset="0"/>
                <a:sym typeface="Gill Sans" charset="0"/>
              </a:defRPr>
            </a:lvl1pPr>
            <a:lvl2pPr marL="257175" algn="l" rtl="0" fontAlgn="base">
              <a:spcBef>
                <a:spcPct val="0"/>
              </a:spcBef>
              <a:spcAft>
                <a:spcPct val="0"/>
              </a:spcAft>
              <a:defRPr sz="700" kern="1200">
                <a:solidFill>
                  <a:srgbClr val="FFFFFF"/>
                </a:solidFill>
                <a:latin typeface="Gill Sans" charset="0"/>
                <a:ea typeface="ヒラギノ角ゴ ProN W3" charset="0"/>
                <a:cs typeface="ヒラギノ角ゴ ProN W3" charset="0"/>
                <a:sym typeface="Gill Sans" charset="0"/>
              </a:defRPr>
            </a:lvl2pPr>
            <a:lvl3pPr marL="514350" algn="l" rtl="0" fontAlgn="base">
              <a:spcBef>
                <a:spcPct val="0"/>
              </a:spcBef>
              <a:spcAft>
                <a:spcPct val="0"/>
              </a:spcAft>
              <a:defRPr sz="700" kern="1200">
                <a:solidFill>
                  <a:srgbClr val="FFFFFF"/>
                </a:solidFill>
                <a:latin typeface="Gill Sans" charset="0"/>
                <a:ea typeface="ヒラギノ角ゴ ProN W3" charset="0"/>
                <a:cs typeface="ヒラギノ角ゴ ProN W3" charset="0"/>
                <a:sym typeface="Gill Sans" charset="0"/>
              </a:defRPr>
            </a:lvl3pPr>
            <a:lvl4pPr marL="771525" algn="l" rtl="0" fontAlgn="base">
              <a:spcBef>
                <a:spcPct val="0"/>
              </a:spcBef>
              <a:spcAft>
                <a:spcPct val="0"/>
              </a:spcAft>
              <a:defRPr sz="700" kern="1200">
                <a:solidFill>
                  <a:srgbClr val="FFFFFF"/>
                </a:solidFill>
                <a:latin typeface="Gill Sans" charset="0"/>
                <a:ea typeface="ヒラギノ角ゴ ProN W3" charset="0"/>
                <a:cs typeface="ヒラギノ角ゴ ProN W3" charset="0"/>
                <a:sym typeface="Gill Sans" charset="0"/>
              </a:defRPr>
            </a:lvl4pPr>
            <a:lvl5pPr marL="1028700" algn="l" rtl="0" fontAlgn="base">
              <a:spcBef>
                <a:spcPct val="0"/>
              </a:spcBef>
              <a:spcAft>
                <a:spcPct val="0"/>
              </a:spcAft>
              <a:defRPr sz="700" kern="1200">
                <a:solidFill>
                  <a:srgbClr val="FFFFFF"/>
                </a:solidFill>
                <a:latin typeface="Gill Sans" charset="0"/>
                <a:ea typeface="ヒラギノ角ゴ ProN W3" charset="0"/>
                <a:cs typeface="ヒラギノ角ゴ ProN W3" charset="0"/>
                <a:sym typeface="Gill Sans" charset="0"/>
              </a:defRPr>
            </a:lvl5pPr>
            <a:lvl6pPr marL="1285875" algn="l" defTabSz="257175" rtl="0" eaLnBrk="1" latinLnBrk="0" hangingPunct="1">
              <a:defRPr sz="700" kern="1200">
                <a:solidFill>
                  <a:srgbClr val="FFFFFF"/>
                </a:solidFill>
                <a:latin typeface="Gill Sans" charset="0"/>
                <a:ea typeface="ヒラギノ角ゴ ProN W3" charset="0"/>
                <a:cs typeface="ヒラギノ角ゴ ProN W3" charset="0"/>
                <a:sym typeface="Gill Sans" charset="0"/>
              </a:defRPr>
            </a:lvl6pPr>
            <a:lvl7pPr marL="1543050" algn="l" defTabSz="257175" rtl="0" eaLnBrk="1" latinLnBrk="0" hangingPunct="1">
              <a:defRPr sz="700" kern="1200">
                <a:solidFill>
                  <a:srgbClr val="FFFFFF"/>
                </a:solidFill>
                <a:latin typeface="Gill Sans" charset="0"/>
                <a:ea typeface="ヒラギノ角ゴ ProN W3" charset="0"/>
                <a:cs typeface="ヒラギノ角ゴ ProN W3" charset="0"/>
                <a:sym typeface="Gill Sans" charset="0"/>
              </a:defRPr>
            </a:lvl7pPr>
            <a:lvl8pPr marL="1800225" algn="l" defTabSz="257175" rtl="0" eaLnBrk="1" latinLnBrk="0" hangingPunct="1">
              <a:defRPr sz="700" kern="1200">
                <a:solidFill>
                  <a:srgbClr val="FFFFFF"/>
                </a:solidFill>
                <a:latin typeface="Gill Sans" charset="0"/>
                <a:ea typeface="ヒラギノ角ゴ ProN W3" charset="0"/>
                <a:cs typeface="ヒラギノ角ゴ ProN W3" charset="0"/>
                <a:sym typeface="Gill Sans" charset="0"/>
              </a:defRPr>
            </a:lvl8pPr>
            <a:lvl9pPr marL="2057400" algn="l" defTabSz="257175" rtl="0" eaLnBrk="1" latinLnBrk="0" hangingPunct="1">
              <a:defRPr sz="700" kern="1200">
                <a:solidFill>
                  <a:srgbClr val="FFFFFF"/>
                </a:solidFill>
                <a:latin typeface="Gill Sans" charset="0"/>
                <a:ea typeface="ヒラギノ角ゴ ProN W3" charset="0"/>
                <a:cs typeface="ヒラギノ角ゴ ProN W3" charset="0"/>
                <a:sym typeface="Gill Sans" charset="0"/>
              </a:defRPr>
            </a:lvl9pPr>
          </a:lstStyle>
          <a:p>
            <a:pPr algn="ctr"/>
            <a:r>
              <a:rPr lang="en-US" sz="600" dirty="0">
                <a:solidFill>
                  <a:schemeClr val="tx1"/>
                </a:solidFill>
                <a:latin typeface="Segoe"/>
                <a:ea typeface="ＭＳ Ｐゴシック" charset="0"/>
                <a:cs typeface="Segoe"/>
                <a:sym typeface="Lucida Grande" charset="0"/>
              </a:rPr>
              <a:t>© </a:t>
            </a:r>
            <a:r>
              <a:rPr lang="en-US" sz="600" dirty="0" smtClean="0">
                <a:solidFill>
                  <a:schemeClr val="tx1"/>
                </a:solidFill>
                <a:latin typeface="Segoe"/>
                <a:ea typeface="ＭＳ Ｐゴシック" charset="0"/>
                <a:cs typeface="Segoe"/>
                <a:sym typeface="Lucida Grande" charset="0"/>
              </a:rPr>
              <a:t>2011 </a:t>
            </a:r>
            <a:r>
              <a:rPr lang="en-US" sz="600" dirty="0">
                <a:solidFill>
                  <a:schemeClr val="tx1"/>
                </a:solidFill>
                <a:latin typeface="Segoe"/>
                <a:ea typeface="ＭＳ Ｐゴシック" charset="0"/>
                <a:cs typeface="Segoe"/>
                <a:sym typeface="Lucida Grande" charset="0"/>
              </a:rPr>
              <a:t>Microsoft Corporation. All rights reserved. Microsoft, Windows, Windows Vista and other product names are or may be registered trademarks and/or trademarks in the U.S. and/or other countries.</a:t>
            </a:r>
          </a:p>
          <a:p>
            <a:pPr algn="ctr"/>
            <a:r>
              <a:rPr lang="en-US" sz="600" dirty="0">
                <a:solidFill>
                  <a:schemeClr val="tx1"/>
                </a:solidFill>
                <a:latin typeface="Segoe"/>
                <a:ea typeface="ＭＳ Ｐゴシック" charset="0"/>
                <a:cs typeface="Segoe"/>
                <a:sym typeface="Lucida Grande" charset="0"/>
              </a:rPr>
              <a:t>The information herein is for informational purposes only and represents the current view of Microsoft Corporation as of the date of this presentation.  Because Microsoft must respond to changing market conditions, it should not be interpreted to be a commitment </a:t>
            </a:r>
            <a:endParaRPr lang="en-US" sz="600" dirty="0" smtClean="0">
              <a:solidFill>
                <a:schemeClr val="tx1"/>
              </a:solidFill>
              <a:latin typeface="Segoe"/>
              <a:ea typeface="ＭＳ Ｐゴシック" charset="0"/>
              <a:cs typeface="Segoe"/>
              <a:sym typeface="Lucida Grande" charset="0"/>
            </a:endParaRPr>
          </a:p>
          <a:p>
            <a:pPr algn="ctr"/>
            <a:r>
              <a:rPr lang="en-US" sz="600" dirty="0" smtClean="0">
                <a:solidFill>
                  <a:schemeClr val="tx1"/>
                </a:solidFill>
                <a:latin typeface="Segoe"/>
                <a:ea typeface="ＭＳ Ｐゴシック" charset="0"/>
                <a:cs typeface="Segoe"/>
                <a:sym typeface="Lucida Grande" charset="0"/>
              </a:rPr>
              <a:t>on </a:t>
            </a:r>
            <a:r>
              <a:rPr lang="en-US" sz="600" dirty="0">
                <a:solidFill>
                  <a:schemeClr val="tx1"/>
                </a:solidFill>
                <a:latin typeface="Segoe"/>
                <a:ea typeface="ＭＳ Ｐゴシック" charset="0"/>
                <a:cs typeface="Segoe"/>
                <a:sym typeface="Lucida Grande" charset="0"/>
              </a:rPr>
              <a:t>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p:nvPicPr>
        <p:blipFill>
          <a:blip r:embed="rId3"/>
          <a:stretch>
            <a:fillRect/>
          </a:stretch>
        </p:blipFill>
        <p:spPr>
          <a:xfrm>
            <a:off x="0" y="4552950"/>
            <a:ext cx="9144000" cy="45719"/>
          </a:xfrm>
          <a:prstGeom prst="rect">
            <a:avLst/>
          </a:prstGeom>
        </p:spPr>
      </p:pic>
    </p:spTree>
    <p:extLst>
      <p:ext uri="{BB962C8B-B14F-4D97-AF65-F5344CB8AC3E}">
        <p14:creationId xmlns:p14="http://schemas.microsoft.com/office/powerpoint/2010/main" val="12939236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ZA" dirty="0" smtClean="0"/>
              <a:t>Agenda</a:t>
            </a:r>
            <a:endParaRPr lang="en-ZA" dirty="0"/>
          </a:p>
        </p:txBody>
      </p:sp>
      <p:sp>
        <p:nvSpPr>
          <p:cNvPr id="5" name="Content Placeholder 4"/>
          <p:cNvSpPr>
            <a:spLocks noGrp="1"/>
          </p:cNvSpPr>
          <p:nvPr>
            <p:ph idx="1"/>
          </p:nvPr>
        </p:nvSpPr>
        <p:spPr/>
        <p:txBody>
          <a:bodyPr/>
          <a:lstStyle/>
          <a:p>
            <a:r>
              <a:rPr lang="en-ZA" dirty="0" smtClean="0">
                <a:solidFill>
                  <a:schemeClr val="bg1"/>
                </a:solidFill>
              </a:rPr>
              <a:t>Why MVVM</a:t>
            </a:r>
            <a:endParaRPr lang="en-ZA" dirty="0">
              <a:solidFill>
                <a:schemeClr val="bg1"/>
              </a:solidFill>
            </a:endParaRPr>
          </a:p>
        </p:txBody>
      </p:sp>
      <p:sp>
        <p:nvSpPr>
          <p:cNvPr id="6" name="Content Placeholder 5"/>
          <p:cNvSpPr>
            <a:spLocks noGrp="1"/>
          </p:cNvSpPr>
          <p:nvPr>
            <p:ph idx="10"/>
          </p:nvPr>
        </p:nvSpPr>
        <p:spPr/>
        <p:txBody>
          <a:bodyPr/>
          <a:lstStyle/>
          <a:p>
            <a:r>
              <a:rPr lang="en-ZA" dirty="0" smtClean="0"/>
              <a:t>High Level View</a:t>
            </a:r>
            <a:endParaRPr lang="en-ZA" dirty="0"/>
          </a:p>
        </p:txBody>
      </p:sp>
      <p:sp>
        <p:nvSpPr>
          <p:cNvPr id="8" name="Content Placeholder 7"/>
          <p:cNvSpPr>
            <a:spLocks noGrp="1"/>
          </p:cNvSpPr>
          <p:nvPr>
            <p:ph idx="11"/>
          </p:nvPr>
        </p:nvSpPr>
        <p:spPr/>
        <p:txBody>
          <a:bodyPr/>
          <a:lstStyle/>
          <a:p>
            <a:r>
              <a:rPr lang="en-ZA" dirty="0" smtClean="0"/>
              <a:t>XAML Core Concepts</a:t>
            </a:r>
            <a:endParaRPr lang="en-ZA" dirty="0"/>
          </a:p>
        </p:txBody>
      </p:sp>
      <p:sp>
        <p:nvSpPr>
          <p:cNvPr id="10" name="Content Placeholder 9"/>
          <p:cNvSpPr>
            <a:spLocks noGrp="1"/>
          </p:cNvSpPr>
          <p:nvPr>
            <p:ph idx="12"/>
          </p:nvPr>
        </p:nvSpPr>
        <p:spPr/>
        <p:txBody>
          <a:bodyPr/>
          <a:lstStyle/>
          <a:p>
            <a:r>
              <a:rPr lang="en-ZA" dirty="0" smtClean="0">
                <a:solidFill>
                  <a:schemeClr val="bg1"/>
                </a:solidFill>
              </a:rPr>
              <a:t>Solution Structure</a:t>
            </a:r>
            <a:endParaRPr lang="en-ZA"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ZA" dirty="0" smtClean="0"/>
              <a:t>Agenda</a:t>
            </a:r>
            <a:endParaRPr lang="en-ZA" dirty="0"/>
          </a:p>
        </p:txBody>
      </p:sp>
      <p:sp>
        <p:nvSpPr>
          <p:cNvPr id="5" name="Content Placeholder 4"/>
          <p:cNvSpPr>
            <a:spLocks noGrp="1"/>
          </p:cNvSpPr>
          <p:nvPr>
            <p:ph idx="1"/>
          </p:nvPr>
        </p:nvSpPr>
        <p:spPr/>
        <p:txBody>
          <a:bodyPr/>
          <a:lstStyle/>
          <a:p>
            <a:r>
              <a:rPr lang="en-ZA" dirty="0" smtClean="0">
                <a:solidFill>
                  <a:schemeClr val="bg1"/>
                </a:solidFill>
              </a:rPr>
              <a:t>Maintainability?</a:t>
            </a:r>
            <a:endParaRPr lang="en-ZA" dirty="0">
              <a:solidFill>
                <a:schemeClr val="bg1"/>
              </a:solidFill>
            </a:endParaRPr>
          </a:p>
        </p:txBody>
      </p:sp>
      <p:sp>
        <p:nvSpPr>
          <p:cNvPr id="6" name="Content Placeholder 5"/>
          <p:cNvSpPr>
            <a:spLocks noGrp="1"/>
          </p:cNvSpPr>
          <p:nvPr>
            <p:ph idx="10"/>
          </p:nvPr>
        </p:nvSpPr>
        <p:spPr/>
        <p:txBody>
          <a:bodyPr/>
          <a:lstStyle/>
          <a:p>
            <a:r>
              <a:rPr lang="en-ZA" dirty="0"/>
              <a:t>MVVM Frameworks / </a:t>
            </a:r>
            <a:r>
              <a:rPr lang="en-ZA" dirty="0" smtClean="0"/>
              <a:t>Toolkits?</a:t>
            </a:r>
            <a:endParaRPr lang="en-ZA" dirty="0"/>
          </a:p>
        </p:txBody>
      </p:sp>
      <p:sp>
        <p:nvSpPr>
          <p:cNvPr id="8" name="Content Placeholder 7"/>
          <p:cNvSpPr>
            <a:spLocks noGrp="1"/>
          </p:cNvSpPr>
          <p:nvPr>
            <p:ph idx="11"/>
          </p:nvPr>
        </p:nvSpPr>
        <p:spPr>
          <a:xfrm>
            <a:off x="457200" y="2865910"/>
            <a:ext cx="7924800" cy="661868"/>
          </a:xfrm>
        </p:spPr>
        <p:txBody>
          <a:bodyPr/>
          <a:lstStyle/>
          <a:p>
            <a:r>
              <a:rPr lang="en-ZA" dirty="0"/>
              <a:t>Wrap Up</a:t>
            </a:r>
          </a:p>
        </p:txBody>
      </p:sp>
    </p:spTree>
    <p:extLst>
      <p:ext uri="{BB962C8B-B14F-4D97-AF65-F5344CB8AC3E}">
        <p14:creationId xmlns:p14="http://schemas.microsoft.com/office/powerpoint/2010/main" val="130512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912604"/>
            <a:ext cx="3657600" cy="2743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p:txBody>
          <a:bodyPr/>
          <a:lstStyle/>
          <a:p>
            <a:r>
              <a:rPr lang="en-ZA" dirty="0" smtClean="0"/>
              <a:t>Why MVVM?</a:t>
            </a:r>
            <a:endParaRPr lang="en-ZA" dirty="0"/>
          </a:p>
        </p:txBody>
      </p:sp>
      <p:sp>
        <p:nvSpPr>
          <p:cNvPr id="2" name="Text Placeholder 1"/>
          <p:cNvSpPr>
            <a:spLocks noGrp="1"/>
          </p:cNvSpPr>
          <p:nvPr>
            <p:ph type="body" idx="1"/>
          </p:nvPr>
        </p:nvSpPr>
        <p:spPr/>
        <p:txBody>
          <a:bodyPr/>
          <a:lstStyle/>
          <a:p>
            <a:endParaRPr lang="en-ZA"/>
          </a:p>
        </p:txBody>
      </p:sp>
    </p:spTree>
    <p:extLst>
      <p:ext uri="{BB962C8B-B14F-4D97-AF65-F5344CB8AC3E}">
        <p14:creationId xmlns:p14="http://schemas.microsoft.com/office/powerpoint/2010/main" val="16510852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4575758" y="1120774"/>
            <a:ext cx="3886200" cy="3856024"/>
          </a:xfrm>
          <a:prstGeom prst="roundRect">
            <a:avLst>
              <a:gd name="adj" fmla="val 0"/>
            </a:avLst>
          </a:prstGeom>
          <a:solidFill>
            <a:schemeClr val="tx1">
              <a:alpha val="8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endParaRPr>
          </a:p>
        </p:txBody>
      </p:sp>
      <p:pic>
        <p:nvPicPr>
          <p:cNvPr id="9"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5758" y="1120774"/>
            <a:ext cx="3958642" cy="3859200"/>
          </a:xfrm>
          <a:prstGeom prst="rect">
            <a:avLst/>
          </a:prstGeom>
        </p:spPr>
      </p:pic>
      <p:sp>
        <p:nvSpPr>
          <p:cNvPr id="5" name="Rounded Rectangle 4"/>
          <p:cNvSpPr/>
          <p:nvPr/>
        </p:nvSpPr>
        <p:spPr bwMode="auto">
          <a:xfrm>
            <a:off x="457200" y="1123950"/>
            <a:ext cx="3886200" cy="3856024"/>
          </a:xfrm>
          <a:prstGeom prst="roundRect">
            <a:avLst>
              <a:gd name="adj" fmla="val 0"/>
            </a:avLst>
          </a:prstGeom>
          <a:solidFill>
            <a:schemeClr val="tx1">
              <a:alpha val="8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ZA" sz="1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endParaRPr>
          </a:p>
        </p:txBody>
      </p:sp>
      <p:sp>
        <p:nvSpPr>
          <p:cNvPr id="7" name="Title 6"/>
          <p:cNvSpPr>
            <a:spLocks noGrp="1"/>
          </p:cNvSpPr>
          <p:nvPr>
            <p:ph type="title"/>
          </p:nvPr>
        </p:nvSpPr>
        <p:spPr/>
        <p:txBody>
          <a:bodyPr/>
          <a:lstStyle/>
          <a:p>
            <a:r>
              <a:rPr lang="en-ZA" dirty="0" smtClean="0"/>
              <a:t>In the past…</a:t>
            </a:r>
            <a:endParaRPr lang="en-ZA" dirty="0"/>
          </a:p>
        </p:txBody>
      </p:sp>
      <p:pic>
        <p:nvPicPr>
          <p:cNvPr id="8"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400" y="1120774"/>
            <a:ext cx="3888000" cy="3857859"/>
          </a:xfrm>
          <a:prstGeom prst="rect">
            <a:avLst/>
          </a:prstGeom>
        </p:spPr>
      </p:pic>
    </p:spTree>
    <p:extLst>
      <p:ext uri="{BB962C8B-B14F-4D97-AF65-F5344CB8AC3E}">
        <p14:creationId xmlns:p14="http://schemas.microsoft.com/office/powerpoint/2010/main" val="33182807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ZA" dirty="0" smtClean="0"/>
              <a:t>Where we want to be…</a:t>
            </a:r>
            <a:endParaRPr lang="en-ZA" dirty="0"/>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640131" y="1123950"/>
            <a:ext cx="3863738" cy="3857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790797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TechEd Template 2013 REV1">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Segoe">
      <a:majorFont>
        <a:latin typeface="Segoe UI"/>
        <a:ea typeface="ヒラギノ角ゴ ProN W3"/>
        <a:cs typeface="ヒラギノ角ゴ ProN W3"/>
      </a:majorFont>
      <a:minorFont>
        <a:latin typeface="Segoe UI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6690F32E787254A9D93670958CD71DC" ma:contentTypeVersion="0" ma:contentTypeDescription="Create a new document." ma:contentTypeScope="" ma:versionID="dc37722d6dabb6b26e51a1d8175ac744">
  <xsd:schema xmlns:xsd="http://www.w3.org/2001/XMLSchema" xmlns:xs="http://www.w3.org/2001/XMLSchema" xmlns:p="http://schemas.microsoft.com/office/2006/metadata/properties" targetNamespace="http://schemas.microsoft.com/office/2006/metadata/properties" ma:root="true" ma:fieldsID="aa1222beb234debe96d12a98d24ff8a0">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0435815-8E11-4463-BFD7-4464D63058A7}">
  <ds:schemaRefs>
    <ds:schemaRef ds:uri="http://schemas.microsoft.com/sharepoint/v3/contenttype/forms"/>
  </ds:schemaRefs>
</ds:datastoreItem>
</file>

<file path=customXml/itemProps2.xml><?xml version="1.0" encoding="utf-8"?>
<ds:datastoreItem xmlns:ds="http://schemas.openxmlformats.org/officeDocument/2006/customXml" ds:itemID="{766BA7CD-EEF8-4A3F-92CD-C13E85F417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6C74220C-C593-4AC3-B30F-8862C4A1FBDD}">
  <ds:schemaRef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5520</TotalTime>
  <Pages>0</Pages>
  <Words>900</Words>
  <Characters>0</Characters>
  <Application>Microsoft Office PowerPoint</Application>
  <PresentationFormat>On-screen Show (16:9)</PresentationFormat>
  <Lines>0</Lines>
  <Paragraphs>346</Paragraphs>
  <Slides>46</Slides>
  <Notes>29</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TechEd Template 2013 REV1</vt:lpstr>
      <vt:lpstr>PowerPoint Presentation</vt:lpstr>
      <vt:lpstr>PowerPoint Presentation</vt:lpstr>
      <vt:lpstr>Join the DeveloperUG</vt:lpstr>
      <vt:lpstr>Who is this targeted towards</vt:lpstr>
      <vt:lpstr>Agenda</vt:lpstr>
      <vt:lpstr>Agenda</vt:lpstr>
      <vt:lpstr>Why MVVM?</vt:lpstr>
      <vt:lpstr>In the past…</vt:lpstr>
      <vt:lpstr>Where we want to be…</vt:lpstr>
      <vt:lpstr>PowerPoint Presentation</vt:lpstr>
      <vt:lpstr>HIGH LEVEL OVERVIEW</vt:lpstr>
      <vt:lpstr>PowerPoint Presentation</vt:lpstr>
      <vt:lpstr>View</vt:lpstr>
      <vt:lpstr>ViewModel</vt:lpstr>
      <vt:lpstr>Model</vt:lpstr>
      <vt:lpstr>PowerPoint Presentation</vt:lpstr>
      <vt:lpstr>XAML Core Concepts</vt:lpstr>
      <vt:lpstr>Things to understand…</vt:lpstr>
      <vt:lpstr>Things to understand…</vt:lpstr>
      <vt:lpstr>DATA BINDING</vt:lpstr>
      <vt:lpstr>Data Binding</vt:lpstr>
      <vt:lpstr>Things to understand…</vt:lpstr>
      <vt:lpstr>Commands</vt:lpstr>
      <vt:lpstr>COMMANDs</vt:lpstr>
      <vt:lpstr>Commands</vt:lpstr>
      <vt:lpstr>Things to understand…</vt:lpstr>
      <vt:lpstr>Converters</vt:lpstr>
      <vt:lpstr>CONVERTERS</vt:lpstr>
      <vt:lpstr>Converters</vt:lpstr>
      <vt:lpstr>Things to understand…</vt:lpstr>
      <vt:lpstr>ATTACHED BEHAVIOURS</vt:lpstr>
      <vt:lpstr>Behaviours</vt:lpstr>
      <vt:lpstr>Things to understand…</vt:lpstr>
      <vt:lpstr>Solution Structure</vt:lpstr>
      <vt:lpstr>Folders &amp; Naming Conventions</vt:lpstr>
      <vt:lpstr>What creates what…</vt:lpstr>
      <vt:lpstr>MVVM MAINTAINABILITY</vt:lpstr>
      <vt:lpstr>MVVM Maintainability</vt:lpstr>
      <vt:lpstr>Frameworks / Toolkits</vt:lpstr>
      <vt:lpstr>Don’t forget….</vt:lpstr>
      <vt:lpstr>Review</vt:lpstr>
      <vt:lpstr>Questions</vt:lpstr>
      <vt:lpstr>Contact Me</vt:lpstr>
      <vt:lpstr>Offers</vt:lpstr>
      <vt:lpstr>Don’t forget….</vt:lpstr>
      <vt:lpstr>PowerPoint Presentation</vt:lpstr>
    </vt:vector>
  </TitlesOfParts>
  <Company>Aqua Online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Chowles, Melody</dc:creator>
  <dc:description>Event Location: New Orleans, LA
Audience: Technical, partners and customers, Developers, IT Professionals,</dc:description>
  <cp:lastModifiedBy>Mark Pearl</cp:lastModifiedBy>
  <cp:revision>252</cp:revision>
  <dcterms:created xsi:type="dcterms:W3CDTF">2011-06-14T14:45:55Z</dcterms:created>
  <dcterms:modified xsi:type="dcterms:W3CDTF">2013-04-19T08:15:18Z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0x01010016690F32E787254A9D93670958CD71DC</vt:lpwstr>
  </property>
</Properties>
</file>